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  <p:sldMasterId id="2147483985" r:id="rId2"/>
    <p:sldMasterId id="2147484009" r:id="rId3"/>
  </p:sldMasterIdLst>
  <p:notesMasterIdLst>
    <p:notesMasterId r:id="rId18"/>
  </p:notesMasterIdLst>
  <p:sldIdLst>
    <p:sldId id="329" r:id="rId4"/>
    <p:sldId id="338" r:id="rId5"/>
    <p:sldId id="330" r:id="rId6"/>
    <p:sldId id="327" r:id="rId7"/>
    <p:sldId id="335" r:id="rId8"/>
    <p:sldId id="331" r:id="rId9"/>
    <p:sldId id="334" r:id="rId10"/>
    <p:sldId id="332" r:id="rId11"/>
    <p:sldId id="314" r:id="rId12"/>
    <p:sldId id="315" r:id="rId13"/>
    <p:sldId id="336" r:id="rId14"/>
    <p:sldId id="337" r:id="rId15"/>
    <p:sldId id="326" r:id="rId16"/>
    <p:sldId id="339" r:id="rId17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237"/>
    <a:srgbClr val="659A2A"/>
    <a:srgbClr val="FFFFCC"/>
    <a:srgbClr val="347BA6"/>
    <a:srgbClr val="3781AF"/>
    <a:srgbClr val="006699"/>
    <a:srgbClr val="00A44A"/>
    <a:srgbClr val="BDFFDB"/>
    <a:srgbClr val="FFD9D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goncalves\Documents\segunda%20sistematizaci&#243;n\graficos%20de%20segundo%20informe%20de%20avanc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Gr&#225;fico%20en%20Microsoft%20PowerPoint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Gr&#225;fico%20en%20Microsoft%20PowerPoint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773412803837993"/>
          <c:y val="5.8562571548392291E-2"/>
          <c:w val="0.74336686957827502"/>
          <c:h val="0.653048008735043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strRef>
              <c:f>Hoja1!$C$66:$C$67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Hoja1!$D$66:$D$67</c:f>
              <c:numCache>
                <c:formatCode>General</c:formatCode>
                <c:ptCount val="2"/>
                <c:pt idx="0">
                  <c:v>80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314272"/>
        <c:axId val="235051456"/>
      </c:barChart>
      <c:catAx>
        <c:axId val="19731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5051456"/>
        <c:crosses val="autoZero"/>
        <c:auto val="1"/>
        <c:lblAlgn val="ctr"/>
        <c:lblOffset val="100"/>
        <c:noMultiLvlLbl val="0"/>
      </c:catAx>
      <c:valAx>
        <c:axId val="23505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3142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Hoja2!$K$4:$K$22</c:f>
              <c:strCache>
                <c:ptCount val="19"/>
                <c:pt idx="0">
                  <c:v>Zona Caracas</c:v>
                </c:pt>
                <c:pt idx="1">
                  <c:v>Zona Guayana</c:v>
                </c:pt>
                <c:pt idx="2">
                  <c:v>Zona Zulia</c:v>
                </c:pt>
                <c:pt idx="3">
                  <c:v>Zona Lara - Llanos</c:v>
                </c:pt>
                <c:pt idx="4">
                  <c:v>Zona Oriente</c:v>
                </c:pt>
                <c:pt idx="5">
                  <c:v>Zona Centro</c:v>
                </c:pt>
                <c:pt idx="6">
                  <c:v>Zona Andes</c:v>
                </c:pt>
                <c:pt idx="7">
                  <c:v>CECAL Cumaná</c:v>
                </c:pt>
                <c:pt idx="8">
                  <c:v>IRFA – Ciudad Bolívar</c:v>
                </c:pt>
                <c:pt idx="9">
                  <c:v>IUJO-Estado Lara</c:v>
                </c:pt>
                <c:pt idx="10">
                  <c:v>UCAB Guayana</c:v>
                </c:pt>
                <c:pt idx="11">
                  <c:v>UCAT</c:v>
                </c:pt>
                <c:pt idx="12">
                  <c:v>UCAB Caracas</c:v>
                </c:pt>
                <c:pt idx="13">
                  <c:v>Colegio San Ignacio</c:v>
                </c:pt>
                <c:pt idx="14">
                  <c:v>Colegio Gonzaga</c:v>
                </c:pt>
                <c:pt idx="15">
                  <c:v>Colegio Loyola - Gumilla</c:v>
                </c:pt>
                <c:pt idx="16">
                  <c:v>Instituto Técnico Jesús Obrero</c:v>
                </c:pt>
                <c:pt idx="17">
                  <c:v>Huellas</c:v>
                </c:pt>
                <c:pt idx="18">
                  <c:v>Escuelas OSCASI</c:v>
                </c:pt>
              </c:strCache>
            </c:strRef>
          </c:cat>
          <c:val>
            <c:numRef>
              <c:f>Hoja2!$L$4:$L$22</c:f>
              <c:numCache>
                <c:formatCode>General</c:formatCode>
                <c:ptCount val="19"/>
                <c:pt idx="0">
                  <c:v>22</c:v>
                </c:pt>
                <c:pt idx="1">
                  <c:v>10</c:v>
                </c:pt>
                <c:pt idx="2">
                  <c:v>5</c:v>
                </c:pt>
                <c:pt idx="3">
                  <c:v>6</c:v>
                </c:pt>
                <c:pt idx="4">
                  <c:v>3</c:v>
                </c:pt>
                <c:pt idx="5">
                  <c:v>10</c:v>
                </c:pt>
                <c:pt idx="6">
                  <c:v>11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5</c:v>
                </c:pt>
                <c:pt idx="16">
                  <c:v>2</c:v>
                </c:pt>
                <c:pt idx="17">
                  <c:v>5</c:v>
                </c:pt>
                <c:pt idx="1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049496"/>
        <c:axId val="235049104"/>
      </c:barChart>
      <c:catAx>
        <c:axId val="235049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5049104"/>
        <c:crosses val="autoZero"/>
        <c:auto val="1"/>
        <c:lblAlgn val="ctr"/>
        <c:lblOffset val="100"/>
        <c:noMultiLvlLbl val="0"/>
      </c:catAx>
      <c:valAx>
        <c:axId val="23504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049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PowerPoint]Hoja2'!$A$10</c:f>
              <c:strCache>
                <c:ptCount val="1"/>
                <c:pt idx="0">
                  <c:v>I</c:v>
                </c:pt>
              </c:strCache>
            </c:strRef>
          </c:tx>
          <c:invertIfNegative val="0"/>
          <c:cat>
            <c:strRef>
              <c:f>'[Gráfico en Microsoft PowerPoint]Hoja2'!$B$9:$K$9</c:f>
              <c:strCache>
                <c:ptCount val="10"/>
                <c:pt idx="0">
                  <c:v>Zona Zulia</c:v>
                </c:pt>
                <c:pt idx="1">
                  <c:v>Zona Oriente</c:v>
                </c:pt>
                <c:pt idx="2">
                  <c:v>Zona El Nula Frontera</c:v>
                </c:pt>
                <c:pt idx="3">
                  <c:v>Zona Lara - Llanos</c:v>
                </c:pt>
                <c:pt idx="4">
                  <c:v>Zona Guayana</c:v>
                </c:pt>
                <c:pt idx="5">
                  <c:v>Zona Centro</c:v>
                </c:pt>
                <c:pt idx="6">
                  <c:v>Zona Caracas</c:v>
                </c:pt>
                <c:pt idx="7">
                  <c:v>Zona Andes</c:v>
                </c:pt>
                <c:pt idx="8">
                  <c:v>HVD</c:v>
                </c:pt>
                <c:pt idx="9">
                  <c:v>Colegio San Ignacio</c:v>
                </c:pt>
              </c:strCache>
            </c:strRef>
          </c:cat>
          <c:val>
            <c:numRef>
              <c:f>'[Gráfico en Microsoft PowerPoint]Hoja2'!$B$10:$K$10</c:f>
              <c:numCache>
                <c:formatCode>General</c:formatCode>
                <c:ptCount val="10"/>
                <c:pt idx="0">
                  <c:v>20</c:v>
                </c:pt>
                <c:pt idx="1">
                  <c:v>30</c:v>
                </c:pt>
                <c:pt idx="2">
                  <c:v>12</c:v>
                </c:pt>
                <c:pt idx="3">
                  <c:v>24</c:v>
                </c:pt>
                <c:pt idx="4">
                  <c:v>10</c:v>
                </c:pt>
                <c:pt idx="5">
                  <c:v>12</c:v>
                </c:pt>
                <c:pt idx="6">
                  <c:v>19</c:v>
                </c:pt>
                <c:pt idx="7">
                  <c:v>12</c:v>
                </c:pt>
                <c:pt idx="8">
                  <c:v>1</c:v>
                </c:pt>
                <c:pt idx="9">
                  <c:v>3</c:v>
                </c:pt>
              </c:numCache>
            </c:numRef>
          </c:val>
        </c:ser>
        <c:ser>
          <c:idx val="1"/>
          <c:order val="1"/>
          <c:tx>
            <c:strRef>
              <c:f>'[Gráfico en Microsoft PowerPoint]Hoja2'!$A$11</c:f>
              <c:strCache>
                <c:ptCount val="1"/>
                <c:pt idx="0">
                  <c:v>II</c:v>
                </c:pt>
              </c:strCache>
            </c:strRef>
          </c:tx>
          <c:invertIfNegative val="0"/>
          <c:cat>
            <c:strRef>
              <c:f>'[Gráfico en Microsoft PowerPoint]Hoja2'!$B$9:$K$9</c:f>
              <c:strCache>
                <c:ptCount val="10"/>
                <c:pt idx="0">
                  <c:v>Zona Zulia</c:v>
                </c:pt>
                <c:pt idx="1">
                  <c:v>Zona Oriente</c:v>
                </c:pt>
                <c:pt idx="2">
                  <c:v>Zona El Nula Frontera</c:v>
                </c:pt>
                <c:pt idx="3">
                  <c:v>Zona Lara - Llanos</c:v>
                </c:pt>
                <c:pt idx="4">
                  <c:v>Zona Guayana</c:v>
                </c:pt>
                <c:pt idx="5">
                  <c:v>Zona Centro</c:v>
                </c:pt>
                <c:pt idx="6">
                  <c:v>Zona Caracas</c:v>
                </c:pt>
                <c:pt idx="7">
                  <c:v>Zona Andes</c:v>
                </c:pt>
                <c:pt idx="8">
                  <c:v>HVD</c:v>
                </c:pt>
                <c:pt idx="9">
                  <c:v>Colegio San Ignacio</c:v>
                </c:pt>
              </c:strCache>
            </c:strRef>
          </c:cat>
          <c:val>
            <c:numRef>
              <c:f>'[Gráfico en Microsoft PowerPoint]Hoja2'!$B$11:$K$11</c:f>
              <c:numCache>
                <c:formatCode>General</c:formatCode>
                <c:ptCount val="10"/>
                <c:pt idx="0">
                  <c:v>5</c:v>
                </c:pt>
                <c:pt idx="3">
                  <c:v>6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048712"/>
        <c:axId val="235050672"/>
      </c:barChart>
      <c:catAx>
        <c:axId val="235048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5050672"/>
        <c:crosses val="autoZero"/>
        <c:auto val="1"/>
        <c:lblAlgn val="ctr"/>
        <c:lblOffset val="100"/>
        <c:noMultiLvlLbl val="0"/>
      </c:catAx>
      <c:valAx>
        <c:axId val="23505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048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PowerPoint]Hoja2'!$A$2</c:f>
              <c:strCache>
                <c:ptCount val="1"/>
                <c:pt idx="0">
                  <c:v>I</c:v>
                </c:pt>
              </c:strCache>
            </c:strRef>
          </c:tx>
          <c:invertIfNegative val="0"/>
          <c:cat>
            <c:strRef>
              <c:f>'[Gráfico en Microsoft PowerPoint]Hoja2'!$B$1:$E$1</c:f>
              <c:strCache>
                <c:ptCount val="4"/>
                <c:pt idx="0">
                  <c:v>Gonzaga</c:v>
                </c:pt>
                <c:pt idx="1">
                  <c:v>ITJO</c:v>
                </c:pt>
                <c:pt idx="2">
                  <c:v>Loyola</c:v>
                </c:pt>
                <c:pt idx="3">
                  <c:v>Integración-UCAB</c:v>
                </c:pt>
              </c:strCache>
            </c:strRef>
          </c:cat>
          <c:val>
            <c:numRef>
              <c:f>'[Gráfico en Microsoft PowerPoint]Hoja2'!$B$2:$E$2</c:f>
              <c:numCache>
                <c:formatCode>General</c:formatCode>
                <c:ptCount val="4"/>
                <c:pt idx="0">
                  <c:v>33</c:v>
                </c:pt>
                <c:pt idx="1">
                  <c:v>43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'[Gráfico en Microsoft PowerPoint]Hoja2'!$A$3</c:f>
              <c:strCache>
                <c:ptCount val="1"/>
                <c:pt idx="0">
                  <c:v>II</c:v>
                </c:pt>
              </c:strCache>
            </c:strRef>
          </c:tx>
          <c:invertIfNegative val="0"/>
          <c:cat>
            <c:strRef>
              <c:f>'[Gráfico en Microsoft PowerPoint]Hoja2'!$B$1:$E$1</c:f>
              <c:strCache>
                <c:ptCount val="4"/>
                <c:pt idx="0">
                  <c:v>Gonzaga</c:v>
                </c:pt>
                <c:pt idx="1">
                  <c:v>ITJO</c:v>
                </c:pt>
                <c:pt idx="2">
                  <c:v>Loyola</c:v>
                </c:pt>
                <c:pt idx="3">
                  <c:v>Integración-UCAB</c:v>
                </c:pt>
              </c:strCache>
            </c:strRef>
          </c:cat>
          <c:val>
            <c:numRef>
              <c:f>'[Gráfico en Microsoft PowerPoint]Hoja2'!$B$3:$E$3</c:f>
              <c:numCache>
                <c:formatCode>General</c:formatCode>
                <c:ptCount val="4"/>
                <c:pt idx="0">
                  <c:v>23</c:v>
                </c:pt>
                <c:pt idx="1">
                  <c:v>25</c:v>
                </c:pt>
                <c:pt idx="2">
                  <c:v>23</c:v>
                </c:pt>
              </c:numCache>
            </c:numRef>
          </c:val>
        </c:ser>
        <c:ser>
          <c:idx val="2"/>
          <c:order val="2"/>
          <c:tx>
            <c:strRef>
              <c:f>'[Gráfico en Microsoft PowerPoint]Hoja2'!$A$4</c:f>
              <c:strCache>
                <c:ptCount val="1"/>
                <c:pt idx="0">
                  <c:v>III</c:v>
                </c:pt>
              </c:strCache>
            </c:strRef>
          </c:tx>
          <c:invertIfNegative val="0"/>
          <c:cat>
            <c:strRef>
              <c:f>'[Gráfico en Microsoft PowerPoint]Hoja2'!$B$1:$E$1</c:f>
              <c:strCache>
                <c:ptCount val="4"/>
                <c:pt idx="0">
                  <c:v>Gonzaga</c:v>
                </c:pt>
                <c:pt idx="1">
                  <c:v>ITJO</c:v>
                </c:pt>
                <c:pt idx="2">
                  <c:v>Loyola</c:v>
                </c:pt>
                <c:pt idx="3">
                  <c:v>Integración-UCAB</c:v>
                </c:pt>
              </c:strCache>
            </c:strRef>
          </c:cat>
          <c:val>
            <c:numRef>
              <c:f>'[Gráfico en Microsoft PowerPoint]Hoja2'!$B$4:$E$4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25</c:v>
                </c:pt>
                <c:pt idx="3">
                  <c:v>34</c:v>
                </c:pt>
              </c:numCache>
            </c:numRef>
          </c:val>
        </c:ser>
        <c:ser>
          <c:idx val="3"/>
          <c:order val="3"/>
          <c:tx>
            <c:strRef>
              <c:f>'[Gráfico en Microsoft PowerPoint]Hoja2'!$A$5</c:f>
              <c:strCache>
                <c:ptCount val="1"/>
                <c:pt idx="0">
                  <c:v>IV</c:v>
                </c:pt>
              </c:strCache>
            </c:strRef>
          </c:tx>
          <c:invertIfNegative val="0"/>
          <c:cat>
            <c:strRef>
              <c:f>'[Gráfico en Microsoft PowerPoint]Hoja2'!$B$1:$E$1</c:f>
              <c:strCache>
                <c:ptCount val="4"/>
                <c:pt idx="0">
                  <c:v>Gonzaga</c:v>
                </c:pt>
                <c:pt idx="1">
                  <c:v>ITJO</c:v>
                </c:pt>
                <c:pt idx="2">
                  <c:v>Loyola</c:v>
                </c:pt>
                <c:pt idx="3">
                  <c:v>Integración-UCAB</c:v>
                </c:pt>
              </c:strCache>
            </c:strRef>
          </c:cat>
          <c:val>
            <c:numRef>
              <c:f>'[Gráfico en Microsoft PowerPoint]Hoja2'!$B$5:$E$5</c:f>
              <c:numCache>
                <c:formatCode>General</c:formatCode>
                <c:ptCount val="4"/>
                <c:pt idx="0">
                  <c:v>24</c:v>
                </c:pt>
                <c:pt idx="1">
                  <c:v>38</c:v>
                </c:pt>
                <c:pt idx="2">
                  <c:v>23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048320"/>
        <c:axId val="235050280"/>
      </c:barChart>
      <c:catAx>
        <c:axId val="23504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5050280"/>
        <c:crosses val="autoZero"/>
        <c:auto val="1"/>
        <c:lblAlgn val="ctr"/>
        <c:lblOffset val="100"/>
        <c:noMultiLvlLbl val="0"/>
      </c:catAx>
      <c:valAx>
        <c:axId val="235050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048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://redcvec.wordpress.com/" TargetMode="External"/><Relationship Id="rId2" Type="http://schemas.openxmlformats.org/officeDocument/2006/relationships/hyperlink" Target="http://www.cerpe.org.ve/cvec.html" TargetMode="External"/><Relationship Id="rId1" Type="http://schemas.openxmlformats.org/officeDocument/2006/relationships/image" Target="../media/image15.png"/><Relationship Id="rId6" Type="http://schemas.openxmlformats.org/officeDocument/2006/relationships/hyperlink" Target="https://www.facebook.com/red.cvec?ref=tn_tnmn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twitter.com/RedCVE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425D9-D578-4B6E-B565-086BDA8D911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48E7B304-821C-4AFB-8BB2-359DB287C0EC}">
      <dgm:prSet phldrT="[Texto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VE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1D3DB8A7-55AB-4D96-A749-259CB9FF0322}" type="parTrans" cxnId="{E697F948-12BE-4DB7-944F-F829908F9EE5}">
      <dgm:prSet/>
      <dgm:spPr/>
      <dgm:t>
        <a:bodyPr/>
        <a:lstStyle/>
        <a:p>
          <a:endParaRPr lang="es-VE"/>
        </a:p>
      </dgm:t>
    </dgm:pt>
    <dgm:pt modelId="{D62CADC9-0580-4C0B-9B6D-2E09017EC717}" type="sibTrans" cxnId="{E697F948-12BE-4DB7-944F-F829908F9EE5}">
      <dgm:prSet/>
      <dgm:spPr/>
      <dgm:t>
        <a:bodyPr/>
        <a:lstStyle/>
        <a:p>
          <a:endParaRPr lang="es-VE"/>
        </a:p>
      </dgm:t>
    </dgm:pt>
    <dgm:pt modelId="{FC2A8E1F-EF8F-4DBC-A05C-75A16CCF3FA0}">
      <dgm:prSet phldrT="[Texto]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VE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5ABFCAE7-4B2E-4EB8-9598-3FDE0C5DA855}" type="parTrans" cxnId="{4E38D6A5-FC20-4642-BA31-BB1101B20AE3}">
      <dgm:prSet/>
      <dgm:spPr/>
      <dgm:t>
        <a:bodyPr/>
        <a:lstStyle/>
        <a:p>
          <a:endParaRPr lang="es-VE"/>
        </a:p>
      </dgm:t>
    </dgm:pt>
    <dgm:pt modelId="{AC8FD8C9-E134-4315-8CAF-0D0A32B0479C}" type="sibTrans" cxnId="{4E38D6A5-FC20-4642-BA31-BB1101B20AE3}">
      <dgm:prSet/>
      <dgm:spPr/>
      <dgm:t>
        <a:bodyPr/>
        <a:lstStyle/>
        <a:p>
          <a:endParaRPr lang="es-VE"/>
        </a:p>
      </dgm:t>
    </dgm:pt>
    <dgm:pt modelId="{00F5EE5B-BF2F-4A15-9029-D4F635A34A78}">
      <dgm:prSet phldrT="[Texto]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VE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172F0BC2-17A8-4D5B-9B76-D12243B870DA}" type="parTrans" cxnId="{EC166ED6-5899-4C0F-9F8C-8D3528ABF8E8}">
      <dgm:prSet/>
      <dgm:spPr/>
      <dgm:t>
        <a:bodyPr/>
        <a:lstStyle/>
        <a:p>
          <a:endParaRPr lang="es-VE"/>
        </a:p>
      </dgm:t>
    </dgm:pt>
    <dgm:pt modelId="{83DCF5D8-FCBE-4462-8499-3FFB99835925}" type="sibTrans" cxnId="{EC166ED6-5899-4C0F-9F8C-8D3528ABF8E8}">
      <dgm:prSet/>
      <dgm:spPr/>
      <dgm:t>
        <a:bodyPr/>
        <a:lstStyle/>
        <a:p>
          <a:endParaRPr lang="es-VE"/>
        </a:p>
      </dgm:t>
    </dgm:pt>
    <dgm:pt modelId="{8417A68D-4562-4E86-A67B-36CB46644B0A}">
      <dgm:prSet phldrT="[Texto]"/>
      <dgm:spPr/>
      <dgm:t>
        <a:bodyPr/>
        <a:lstStyle/>
        <a:p>
          <a:r>
            <a:rPr lang="es-ES" dirty="0" smtClean="0"/>
            <a:t> </a:t>
          </a:r>
          <a:endParaRPr lang="es-VE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/>
          </dgm14:cNvPr>
        </a:ext>
      </dgm:extLst>
    </dgm:pt>
    <dgm:pt modelId="{65523A63-42FC-4484-839C-ED271F6F999A}" type="sibTrans" cxnId="{175B24C8-FCB5-40C5-ADEE-F9B8C1CA9CF5}">
      <dgm:prSet/>
      <dgm:spPr/>
      <dgm:t>
        <a:bodyPr/>
        <a:lstStyle/>
        <a:p>
          <a:endParaRPr lang="es-VE"/>
        </a:p>
      </dgm:t>
    </dgm:pt>
    <dgm:pt modelId="{3E1DF922-825A-48CE-A310-FCCFD62B7A4E}" type="parTrans" cxnId="{175B24C8-FCB5-40C5-ADEE-F9B8C1CA9CF5}">
      <dgm:prSet/>
      <dgm:spPr/>
      <dgm:t>
        <a:bodyPr/>
        <a:lstStyle/>
        <a:p>
          <a:endParaRPr lang="es-VE"/>
        </a:p>
      </dgm:t>
    </dgm:pt>
    <dgm:pt modelId="{88BD3C5F-4809-40DF-B92A-1C6A6D5607E2}" type="pres">
      <dgm:prSet presAssocID="{070425D9-D578-4B6E-B565-086BDA8D91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E2B6C25C-D27A-4889-A099-2F1483DB642B}" type="pres">
      <dgm:prSet presAssocID="{48E7B304-821C-4AFB-8BB2-359DB287C0EC}" presName="centerShape" presStyleLbl="node0" presStyleIdx="0" presStyleCnt="1" custScaleX="175090" custScaleY="117348" custLinFactNeighborX="2325" custLinFactNeighborY="-4206"/>
      <dgm:spPr/>
      <dgm:t>
        <a:bodyPr/>
        <a:lstStyle/>
        <a:p>
          <a:endParaRPr lang="es-VE"/>
        </a:p>
      </dgm:t>
    </dgm:pt>
    <dgm:pt modelId="{EEBD5BDD-2FB3-4927-A756-6B11CA1FE2C2}" type="pres">
      <dgm:prSet presAssocID="{8417A68D-4562-4E86-A67B-36CB46644B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8FD3083-F5C9-4779-9F8E-DAAF55134242}" type="pres">
      <dgm:prSet presAssocID="{8417A68D-4562-4E86-A67B-36CB46644B0A}" presName="dummy" presStyleCnt="0"/>
      <dgm:spPr/>
    </dgm:pt>
    <dgm:pt modelId="{CEA4569A-2689-4E1C-8F2C-65799B683CF5}" type="pres">
      <dgm:prSet presAssocID="{65523A63-42FC-4484-839C-ED271F6F999A}" presName="sibTrans" presStyleLbl="sibTrans2D1" presStyleIdx="0" presStyleCnt="3"/>
      <dgm:spPr/>
      <dgm:t>
        <a:bodyPr/>
        <a:lstStyle/>
        <a:p>
          <a:endParaRPr lang="es-VE"/>
        </a:p>
      </dgm:t>
    </dgm:pt>
    <dgm:pt modelId="{949B8276-2E24-4F7D-A260-7851F58579D4}" type="pres">
      <dgm:prSet presAssocID="{FC2A8E1F-EF8F-4DBC-A05C-75A16CCF3F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DE9BA7E-F353-4EAF-BD04-AC89A473B831}" type="pres">
      <dgm:prSet presAssocID="{FC2A8E1F-EF8F-4DBC-A05C-75A16CCF3FA0}" presName="dummy" presStyleCnt="0"/>
      <dgm:spPr/>
    </dgm:pt>
    <dgm:pt modelId="{55533547-C64C-4DCD-AC02-D8DCF1DCE204}" type="pres">
      <dgm:prSet presAssocID="{AC8FD8C9-E134-4315-8CAF-0D0A32B0479C}" presName="sibTrans" presStyleLbl="sibTrans2D1" presStyleIdx="1" presStyleCnt="3"/>
      <dgm:spPr/>
      <dgm:t>
        <a:bodyPr/>
        <a:lstStyle/>
        <a:p>
          <a:endParaRPr lang="es-VE"/>
        </a:p>
      </dgm:t>
    </dgm:pt>
    <dgm:pt modelId="{CA07D86E-23B2-4A51-8891-21932E264907}" type="pres">
      <dgm:prSet presAssocID="{00F5EE5B-BF2F-4A15-9029-D4F635A34A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D6E685B-2D23-449E-80CC-9B5FE8B89FD7}" type="pres">
      <dgm:prSet presAssocID="{00F5EE5B-BF2F-4A15-9029-D4F635A34A78}" presName="dummy" presStyleCnt="0"/>
      <dgm:spPr/>
    </dgm:pt>
    <dgm:pt modelId="{8C563104-355A-44CB-99EE-B7B67BA3A74B}" type="pres">
      <dgm:prSet presAssocID="{83DCF5D8-FCBE-4462-8499-3FFB99835925}" presName="sibTrans" presStyleLbl="sibTrans2D1" presStyleIdx="2" presStyleCnt="3"/>
      <dgm:spPr/>
      <dgm:t>
        <a:bodyPr/>
        <a:lstStyle/>
        <a:p>
          <a:endParaRPr lang="es-VE"/>
        </a:p>
      </dgm:t>
    </dgm:pt>
  </dgm:ptLst>
  <dgm:cxnLst>
    <dgm:cxn modelId="{EC166ED6-5899-4C0F-9F8C-8D3528ABF8E8}" srcId="{48E7B304-821C-4AFB-8BB2-359DB287C0EC}" destId="{00F5EE5B-BF2F-4A15-9029-D4F635A34A78}" srcOrd="2" destOrd="0" parTransId="{172F0BC2-17A8-4D5B-9B76-D12243B870DA}" sibTransId="{83DCF5D8-FCBE-4462-8499-3FFB99835925}"/>
    <dgm:cxn modelId="{6F160F91-E25F-4B88-AF2D-90F9D9619FC2}" type="presOf" srcId="{FC2A8E1F-EF8F-4DBC-A05C-75A16CCF3FA0}" destId="{949B8276-2E24-4F7D-A260-7851F58579D4}" srcOrd="0" destOrd="0" presId="urn:microsoft.com/office/officeart/2005/8/layout/radial6"/>
    <dgm:cxn modelId="{C7BAB45F-68BC-460C-B2A2-CD4A12FC07F7}" type="presOf" srcId="{070425D9-D578-4B6E-B565-086BDA8D9117}" destId="{88BD3C5F-4809-40DF-B92A-1C6A6D5607E2}" srcOrd="0" destOrd="0" presId="urn:microsoft.com/office/officeart/2005/8/layout/radial6"/>
    <dgm:cxn modelId="{175B24C8-FCB5-40C5-ADEE-F9B8C1CA9CF5}" srcId="{48E7B304-821C-4AFB-8BB2-359DB287C0EC}" destId="{8417A68D-4562-4E86-A67B-36CB46644B0A}" srcOrd="0" destOrd="0" parTransId="{3E1DF922-825A-48CE-A310-FCCFD62B7A4E}" sibTransId="{65523A63-42FC-4484-839C-ED271F6F999A}"/>
    <dgm:cxn modelId="{7F7C49F8-3514-4485-8D80-D48AEB2E100C}" type="presOf" srcId="{00F5EE5B-BF2F-4A15-9029-D4F635A34A78}" destId="{CA07D86E-23B2-4A51-8891-21932E264907}" srcOrd="0" destOrd="0" presId="urn:microsoft.com/office/officeart/2005/8/layout/radial6"/>
    <dgm:cxn modelId="{899C15B8-BE17-4DBF-B501-0FD2651C9639}" type="presOf" srcId="{83DCF5D8-FCBE-4462-8499-3FFB99835925}" destId="{8C563104-355A-44CB-99EE-B7B67BA3A74B}" srcOrd="0" destOrd="0" presId="urn:microsoft.com/office/officeart/2005/8/layout/radial6"/>
    <dgm:cxn modelId="{E697F948-12BE-4DB7-944F-F829908F9EE5}" srcId="{070425D9-D578-4B6E-B565-086BDA8D9117}" destId="{48E7B304-821C-4AFB-8BB2-359DB287C0EC}" srcOrd="0" destOrd="0" parTransId="{1D3DB8A7-55AB-4D96-A749-259CB9FF0322}" sibTransId="{D62CADC9-0580-4C0B-9B6D-2E09017EC717}"/>
    <dgm:cxn modelId="{9150AD80-2209-46ED-8A62-3C6DE81A6EFD}" type="presOf" srcId="{8417A68D-4562-4E86-A67B-36CB46644B0A}" destId="{EEBD5BDD-2FB3-4927-A756-6B11CA1FE2C2}" srcOrd="0" destOrd="0" presId="urn:microsoft.com/office/officeart/2005/8/layout/radial6"/>
    <dgm:cxn modelId="{4E38D6A5-FC20-4642-BA31-BB1101B20AE3}" srcId="{48E7B304-821C-4AFB-8BB2-359DB287C0EC}" destId="{FC2A8E1F-EF8F-4DBC-A05C-75A16CCF3FA0}" srcOrd="1" destOrd="0" parTransId="{5ABFCAE7-4B2E-4EB8-9598-3FDE0C5DA855}" sibTransId="{AC8FD8C9-E134-4315-8CAF-0D0A32B0479C}"/>
    <dgm:cxn modelId="{5CA0FB71-548C-446E-BD7A-752D0C2FF1BD}" type="presOf" srcId="{65523A63-42FC-4484-839C-ED271F6F999A}" destId="{CEA4569A-2689-4E1C-8F2C-65799B683CF5}" srcOrd="0" destOrd="0" presId="urn:microsoft.com/office/officeart/2005/8/layout/radial6"/>
    <dgm:cxn modelId="{F22E03F3-E4BB-4394-8936-EDF9D3A625D5}" type="presOf" srcId="{48E7B304-821C-4AFB-8BB2-359DB287C0EC}" destId="{E2B6C25C-D27A-4889-A099-2F1483DB642B}" srcOrd="0" destOrd="0" presId="urn:microsoft.com/office/officeart/2005/8/layout/radial6"/>
    <dgm:cxn modelId="{55DB0E02-5804-42E5-83C8-57B4467F5DA8}" type="presOf" srcId="{AC8FD8C9-E134-4315-8CAF-0D0A32B0479C}" destId="{55533547-C64C-4DCD-AC02-D8DCF1DCE204}" srcOrd="0" destOrd="0" presId="urn:microsoft.com/office/officeart/2005/8/layout/radial6"/>
    <dgm:cxn modelId="{F498FD67-D7BC-485B-A11D-072232696C45}" type="presParOf" srcId="{88BD3C5F-4809-40DF-B92A-1C6A6D5607E2}" destId="{E2B6C25C-D27A-4889-A099-2F1483DB642B}" srcOrd="0" destOrd="0" presId="urn:microsoft.com/office/officeart/2005/8/layout/radial6"/>
    <dgm:cxn modelId="{3AEF1BDF-FF6A-430F-820E-E87973AD52D8}" type="presParOf" srcId="{88BD3C5F-4809-40DF-B92A-1C6A6D5607E2}" destId="{EEBD5BDD-2FB3-4927-A756-6B11CA1FE2C2}" srcOrd="1" destOrd="0" presId="urn:microsoft.com/office/officeart/2005/8/layout/radial6"/>
    <dgm:cxn modelId="{1F846170-8C7D-454F-97F7-3369833CFB51}" type="presParOf" srcId="{88BD3C5F-4809-40DF-B92A-1C6A6D5607E2}" destId="{88FD3083-F5C9-4779-9F8E-DAAF55134242}" srcOrd="2" destOrd="0" presId="urn:microsoft.com/office/officeart/2005/8/layout/radial6"/>
    <dgm:cxn modelId="{674687E0-76E3-47BB-ABFB-99CFAA18B25C}" type="presParOf" srcId="{88BD3C5F-4809-40DF-B92A-1C6A6D5607E2}" destId="{CEA4569A-2689-4E1C-8F2C-65799B683CF5}" srcOrd="3" destOrd="0" presId="urn:microsoft.com/office/officeart/2005/8/layout/radial6"/>
    <dgm:cxn modelId="{276D3275-A0B2-49DC-BF99-DB9E0FD36B9D}" type="presParOf" srcId="{88BD3C5F-4809-40DF-B92A-1C6A6D5607E2}" destId="{949B8276-2E24-4F7D-A260-7851F58579D4}" srcOrd="4" destOrd="0" presId="urn:microsoft.com/office/officeart/2005/8/layout/radial6"/>
    <dgm:cxn modelId="{43CCF947-8CAE-4FE1-8F25-6BD40074BF41}" type="presParOf" srcId="{88BD3C5F-4809-40DF-B92A-1C6A6D5607E2}" destId="{1DE9BA7E-F353-4EAF-BD04-AC89A473B831}" srcOrd="5" destOrd="0" presId="urn:microsoft.com/office/officeart/2005/8/layout/radial6"/>
    <dgm:cxn modelId="{A2FCDC24-A3D7-4ED1-A252-FAA52554795C}" type="presParOf" srcId="{88BD3C5F-4809-40DF-B92A-1C6A6D5607E2}" destId="{55533547-C64C-4DCD-AC02-D8DCF1DCE204}" srcOrd="6" destOrd="0" presId="urn:microsoft.com/office/officeart/2005/8/layout/radial6"/>
    <dgm:cxn modelId="{4DEEBB86-3147-45F0-9921-075E69438C2E}" type="presParOf" srcId="{88BD3C5F-4809-40DF-B92A-1C6A6D5607E2}" destId="{CA07D86E-23B2-4A51-8891-21932E264907}" srcOrd="7" destOrd="0" presId="urn:microsoft.com/office/officeart/2005/8/layout/radial6"/>
    <dgm:cxn modelId="{C94C20D4-4A8F-4613-92A0-8D27B1342365}" type="presParOf" srcId="{88BD3C5F-4809-40DF-B92A-1C6A6D5607E2}" destId="{AD6E685B-2D23-449E-80CC-9B5FE8B89FD7}" srcOrd="8" destOrd="0" presId="urn:microsoft.com/office/officeart/2005/8/layout/radial6"/>
    <dgm:cxn modelId="{BF676100-9D35-4AC9-824A-29D8ADD37220}" type="presParOf" srcId="{88BD3C5F-4809-40DF-B92A-1C6A6D5607E2}" destId="{8C563104-355A-44CB-99EE-B7B67BA3A74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2A287-00C0-4C84-A424-E8DCC55C726B}" type="datetimeFigureOut">
              <a:rPr lang="es-VE" smtClean="0"/>
              <a:pPr/>
              <a:t>24-05-2014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D5C38-F384-486A-8CE2-F72E60FBFECA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4317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0478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0776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6914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2586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3CC0C-CF5B-45C7-BD52-53D9647B9D1F}" type="datetimeFigureOut">
              <a:rPr lang="es-VE" smtClean="0"/>
              <a:pPr>
                <a:defRPr/>
              </a:pPr>
              <a:t>24-05-2014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F48C1-4F2D-4A6E-BABD-4E32F786C243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6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C7069-78AC-482B-9F92-CA59534F1453}" type="datetimeFigureOut">
              <a:rPr lang="es-VE" smtClean="0"/>
              <a:pPr>
                <a:defRPr/>
              </a:pPr>
              <a:t>24-05-2014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4EBE4-FD5E-44E6-B1C1-46B19EE8EED1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6637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4CC6D-CA0B-4C8F-9AB2-B8DBF0E475E9}" type="datetimeFigureOut">
              <a:rPr lang="es-VE" smtClean="0"/>
              <a:pPr>
                <a:defRPr/>
              </a:pPr>
              <a:t>24-05-2014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93A07-0240-423C-B87D-DDC53513460B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99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E605-9611-47D5-88BE-E5143841444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6E19-5C87-4CEC-9028-F5D8C063F51D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23996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3C9F-DAA5-427D-985E-4390C015056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5652-B9F0-4162-AB21-F515C7C999AC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8502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9F83-6B9B-46EE-B6BE-4FB6B84B6157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2EC47-00C7-4BCF-9FC0-03AB270FEBF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4487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8FB4-1AD3-44E8-BC1D-C07201AEC8D5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6BF2D-511B-4070-90FF-0C7DD9D4837B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50788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55F0-DEE7-4D23-8726-FA3F8DDDF4F0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474B0-EB7D-4B3F-8A76-617EB9EAB80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22969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A426-2D3D-433B-92E4-7C5B386C82CD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D672-FAF3-4DC7-97AB-B7CAF52E852F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05487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A426-62A9-4FBC-83E2-DC912DA9B99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9E0AE-148D-4878-A1FE-0696FCEFA106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2298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7F94-7D55-4619-A8C7-4A1D939B788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17F76-8805-4A7D-BB67-CA080B6D8EB9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6748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71E0C-BBCC-4EB7-AA05-6E7C3DF785CC}" type="datetimeFigureOut">
              <a:rPr lang="es-VE" smtClean="0"/>
              <a:pPr>
                <a:defRPr/>
              </a:pPr>
              <a:t>24-05-2014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A9712-F857-47F6-9026-D2D3B608E915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85852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3EE5-DAC4-4C63-B873-3F90CDFE98E6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66A89-6444-4DEA-BF2D-04592A38F868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91680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0168-E768-42BC-AB1A-BCF04C7BA7A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215B5-1763-4F0A-B1C0-3EFC25DBDAB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92493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BC41-FE42-4CDE-A85B-2FA09D1B4091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DA8A-0195-4D84-82CA-490FACD958E2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0144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E605-9611-47D5-88BE-E5143841444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6E19-5C87-4CEC-9028-F5D8C063F51D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77500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3C9F-DAA5-427D-985E-4390C015056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5652-B9F0-4162-AB21-F515C7C999AC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62580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9F83-6B9B-46EE-B6BE-4FB6B84B6157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2EC47-00C7-4BCF-9FC0-03AB270FEBF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71815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8FB4-1AD3-44E8-BC1D-C07201AEC8D5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6BF2D-511B-4070-90FF-0C7DD9D4837B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1498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55F0-DEE7-4D23-8726-FA3F8DDDF4F0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474B0-EB7D-4B3F-8A76-617EB9EAB80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33904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A426-2D3D-433B-92E4-7C5B386C82CD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D672-FAF3-4DC7-97AB-B7CAF52E852F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8569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A426-62A9-4FBC-83E2-DC912DA9B99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9E0AE-148D-4878-A1FE-0696FCEFA106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7659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8B04-0D57-4BF4-B28B-866BAFB871DF}" type="datetimeFigureOut">
              <a:rPr lang="es-VE" smtClean="0"/>
              <a:pPr>
                <a:defRPr/>
              </a:pPr>
              <a:t>24-05-2014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57B5A-17E9-49D7-A755-DD7B7E0E69CA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73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7F94-7D55-4619-A8C7-4A1D939B788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17F76-8805-4A7D-BB67-CA080B6D8EB9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25341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3EE5-DAC4-4C63-B873-3F90CDFE98E6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66A89-6444-4DEA-BF2D-04592A38F868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62120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0168-E768-42BC-AB1A-BCF04C7BA7A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215B5-1763-4F0A-B1C0-3EFC25DBDAB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25406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BC41-FE42-4CDE-A85B-2FA09D1B4091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DA8A-0195-4D84-82CA-490FACD958E2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3015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94172-8215-447B-9313-B514F9C3F89F}" type="datetimeFigureOut">
              <a:rPr lang="es-VE" smtClean="0"/>
              <a:pPr>
                <a:defRPr/>
              </a:pPr>
              <a:t>24-05-2014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C181F-AB32-4C76-AA9E-6F519E8E558F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2398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F264C-68F2-47E0-B0FC-FBC4C211B8C7}" type="datetimeFigureOut">
              <a:rPr lang="es-VE" smtClean="0"/>
              <a:pPr>
                <a:defRPr/>
              </a:pPr>
              <a:t>24-05-2014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9FF60-3CDF-471B-AF2B-8B6E49ACB98E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4792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2DE9D-4032-463B-9344-6AAC3C2F138A}" type="datetimeFigureOut">
              <a:rPr lang="es-VE" smtClean="0"/>
              <a:pPr>
                <a:defRPr/>
              </a:pPr>
              <a:t>24-05-2014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62AEF-BF75-4DA3-8A06-F5D802197E1E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841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7A186-1260-4BCF-83D7-7D4F82E1D21D}" type="datetimeFigureOut">
              <a:rPr lang="es-VE" smtClean="0"/>
              <a:pPr>
                <a:defRPr/>
              </a:pPr>
              <a:t>24-05-2014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AADB9-7A51-4B1F-91D0-00883B9C2B09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1095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643CCEC-DE7D-4CE4-BDEA-9A4912FCD7AC}" type="datetimeFigureOut">
              <a:rPr lang="es-VE" smtClean="0"/>
              <a:pPr>
                <a:defRPr/>
              </a:pPr>
              <a:t>24-05-2014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7757C4-3927-40CB-82F0-AAE206CD3997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4788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E342F-17C0-477B-BA37-6DCEF66FD321}" type="datetimeFigureOut">
              <a:rPr lang="es-VE" smtClean="0"/>
              <a:pPr>
                <a:defRPr/>
              </a:pPr>
              <a:t>24-05-2014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A099-FECE-4D84-81E0-7FFF14DCD6B4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997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D2DE9D-4032-463B-9344-6AAC3C2F138A}" type="datetimeFigureOut">
              <a:rPr lang="es-VE" smtClean="0"/>
              <a:pPr>
                <a:defRPr/>
              </a:pPr>
              <a:t>24-05-2014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662AEF-BF75-4DA3-8A06-F5D802197E1E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7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ECD41-7F61-444A-9D1D-8A01EE05CEB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2B6BC1-5B52-4B34-ACDD-41B7279CAF57}" type="slidenum">
              <a:rPr lang="es-V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‹Nº›</a:t>
            </a:fld>
            <a:endParaRPr lang="es-V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8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ECD41-7F61-444A-9D1D-8A01EE05CEB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24-05-2014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2B6BC1-5B52-4B34-ACDD-41B7279CAF57}" type="slidenum">
              <a:rPr lang="es-V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‹Nº›</a:t>
            </a:fld>
            <a:endParaRPr lang="es-V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4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twitter.com/EducacionPais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educapais.wordpress.com/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cerpe.org.ve/tl_files/Cerpe/contenido/documentos/Observatorio%20EDUCAPAIS/Reporte%201%C2%BA%20Observatorio%20EDUCAPAIS%20-%20Febrero%202014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educalidadparatodos.org.v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twitter.com/educalidadvzl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://redcvec.wordpress.com/entrevistas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1.xml"/><Relationship Id="rId15" Type="http://schemas.openxmlformats.org/officeDocument/2006/relationships/hyperlink" Target="http://redcvec.wordpress.com/documentos/" TargetMode="Externa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Relationship Id="rId14" Type="http://schemas.openxmlformats.org/officeDocument/2006/relationships/hyperlink" Target="http://redcvec.wordpress.com/recurso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chart" Target="../charts/chart4.xml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4 Imagen" descr="Copia (2) de logo_cerp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229200"/>
            <a:ext cx="1512168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gojesuitas-3c96a7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1717"/>
            <a:ext cx="1547664" cy="88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539552" y="4626258"/>
            <a:ext cx="799288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S" sz="2800" b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  <a:r>
              <a:rPr lang="es-ES" sz="2800" b="1" spc="-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vances e intercambio sobre nuevas propuestas </a:t>
            </a:r>
            <a:endParaRPr lang="es-VE" sz="2800" b="1" spc="-5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703585" y="2348880"/>
            <a:ext cx="7704856" cy="1751546"/>
          </a:xfrm>
          <a:prstGeom prst="roundRect">
            <a:avLst/>
          </a:prstGeom>
          <a:solidFill>
            <a:schemeClr val="accent2">
              <a:lumMod val="5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lvl="1" algn="ctr">
              <a:lnSpc>
                <a:spcPct val="85000"/>
              </a:lnSpc>
              <a:spcBef>
                <a:spcPts val="400"/>
              </a:spcBef>
              <a:buSzPct val="68000"/>
            </a:pPr>
            <a:r>
              <a:rPr lang="es-VE" sz="3200" b="1" dirty="0" smtClean="0"/>
              <a:t>Iniciativas para </a:t>
            </a:r>
            <a:r>
              <a:rPr lang="es-VE" sz="3200" b="1" dirty="0"/>
              <a:t>profundizar </a:t>
            </a:r>
            <a:r>
              <a:rPr lang="es-VE" sz="3200" b="1" dirty="0" smtClean="0"/>
              <a:t>la articulación de las obras y el </a:t>
            </a:r>
            <a:r>
              <a:rPr lang="es-VE" sz="3200" b="1" dirty="0"/>
              <a:t>trabajo en red </a:t>
            </a:r>
            <a:r>
              <a:rPr lang="es-VE" sz="3200" b="1" dirty="0" smtClean="0"/>
              <a:t> </a:t>
            </a:r>
            <a:endParaRPr lang="es-V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5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144809" y="908720"/>
            <a:ext cx="6875463" cy="0"/>
          </a:xfrm>
          <a:prstGeom prst="line">
            <a:avLst/>
          </a:prstGeom>
          <a:ln>
            <a:solidFill>
              <a:srgbClr val="265E15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3277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1521" y="3839251"/>
            <a:ext cx="8568952" cy="1261884"/>
          </a:xfrm>
          <a:prstGeom prst="rect">
            <a:avLst/>
          </a:prstGeom>
          <a:solidFill>
            <a:srgbClr val="265E1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9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s-VE" sz="1900" b="1" dirty="0" smtClean="0">
                <a:solidFill>
                  <a:schemeClr val="bg1"/>
                </a:solidFill>
                <a:cs typeface="Arial" pitchFamily="34" charset="0"/>
              </a:rPr>
              <a:t>urge </a:t>
            </a:r>
            <a:r>
              <a:rPr lang="es-VE" sz="1900" b="1" dirty="0">
                <a:solidFill>
                  <a:schemeClr val="bg1"/>
                </a:solidFill>
                <a:cs typeface="Arial" pitchFamily="34" charset="0"/>
              </a:rPr>
              <a:t>para promover el estudio y seguimiento de la situación </a:t>
            </a:r>
            <a:r>
              <a:rPr lang="es-VE" sz="1900" b="1" dirty="0" smtClean="0">
                <a:solidFill>
                  <a:schemeClr val="bg1"/>
                </a:solidFill>
                <a:cs typeface="Arial" pitchFamily="34" charset="0"/>
              </a:rPr>
              <a:t>de </a:t>
            </a:r>
            <a:r>
              <a:rPr lang="es-VE" sz="1900" b="1" dirty="0">
                <a:solidFill>
                  <a:schemeClr val="bg1"/>
                </a:solidFill>
                <a:cs typeface="Arial" pitchFamily="34" charset="0"/>
              </a:rPr>
              <a:t>la educación en Venezuela, el análisis de sus problemas y la </a:t>
            </a:r>
            <a:r>
              <a:rPr lang="es-VE" sz="1900" b="1" dirty="0" smtClean="0">
                <a:solidFill>
                  <a:schemeClr val="bg1"/>
                </a:solidFill>
                <a:cs typeface="Arial" pitchFamily="34" charset="0"/>
              </a:rPr>
              <a:t>propuesta </a:t>
            </a:r>
            <a:r>
              <a:rPr lang="es-VE" sz="1900" b="1" dirty="0">
                <a:solidFill>
                  <a:schemeClr val="bg1"/>
                </a:solidFill>
                <a:cs typeface="Arial" pitchFamily="34" charset="0"/>
              </a:rPr>
              <a:t>de </a:t>
            </a:r>
            <a:r>
              <a:rPr lang="es-VE" sz="1900" b="1" dirty="0" smtClean="0">
                <a:solidFill>
                  <a:schemeClr val="bg1"/>
                </a:solidFill>
                <a:cs typeface="Arial" pitchFamily="34" charset="0"/>
              </a:rPr>
              <a:t>alternativas.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900" b="1" dirty="0" smtClean="0">
                <a:solidFill>
                  <a:schemeClr val="bg1"/>
                </a:solidFill>
                <a:cs typeface="Arial" pitchFamily="34" charset="0"/>
              </a:rPr>
              <a:t>Se seleccionaron cuatro temas focales de la calidad: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900" b="1" dirty="0" smtClean="0">
                <a:solidFill>
                  <a:schemeClr val="bg1"/>
                </a:solidFill>
                <a:cs typeface="Arial" pitchFamily="34" charset="0"/>
              </a:rPr>
              <a:t>Currículo, Docente, Gestión escolar y Resultados educativos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11166" r="15345" b="40249"/>
          <a:stretch/>
        </p:blipFill>
        <p:spPr bwMode="auto">
          <a:xfrm>
            <a:off x="144809" y="4698"/>
            <a:ext cx="8856316" cy="35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87835" y="5207892"/>
            <a:ext cx="7304634" cy="1354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s-ES" dirty="0" smtClean="0">
                <a:latin typeface="+mj-lt"/>
              </a:rPr>
              <a:t>Web con noticias al día y documentación sobre los temas seleccionados.</a:t>
            </a:r>
            <a:endParaRPr lang="es-VE" dirty="0" smtClean="0">
              <a:latin typeface="+mj-lt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s-VE" dirty="0" smtClean="0">
                <a:latin typeface="+mj-lt"/>
              </a:rPr>
              <a:t>Reporte: </a:t>
            </a:r>
            <a:r>
              <a:rPr lang="es-VE" dirty="0">
                <a:latin typeface="+mj-lt"/>
                <a:hlinkClick r:id="rId4"/>
              </a:rPr>
              <a:t>Por una Educación de Calidad para todos y todas en Venezuela.</a:t>
            </a:r>
            <a:r>
              <a:rPr lang="es-VE" dirty="0">
                <a:latin typeface="+mj-lt"/>
              </a:rPr>
              <a:t> 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s-VE" dirty="0" smtClean="0">
                <a:latin typeface="+mj-lt"/>
              </a:rPr>
              <a:t>Ocho boletines con noticias sobre educación publicados a la fecha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s-ES" dirty="0" smtClean="0">
                <a:latin typeface="+mj-lt"/>
              </a:rPr>
              <a:t>Twitter con 1.126 seguidores.</a:t>
            </a:r>
            <a:endParaRPr lang="es-VE" dirty="0" smtClean="0">
              <a:latin typeface="+mj-lt"/>
            </a:endParaRPr>
          </a:p>
        </p:txBody>
      </p:sp>
      <p:pic>
        <p:nvPicPr>
          <p:cNvPr id="1030" name="Picture 6" descr="https://encrypted-tbn3.gstatic.com/images?q=tbn:ANd9GcSKQe9des1-gZh9i3pEAPPlIUhF_oeXVx4ox508Hk-_MvJSzcW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9" y="5379631"/>
            <a:ext cx="1258839" cy="12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187624" y="3473620"/>
            <a:ext cx="540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1" dirty="0">
                <a:solidFill>
                  <a:srgbClr val="00B050"/>
                </a:solidFill>
                <a:hlinkClick r:id="rId6"/>
              </a:rPr>
              <a:t>http://educapais.wordpress.com</a:t>
            </a:r>
            <a:r>
              <a:rPr lang="es-VE" sz="1600" b="1" dirty="0" smtClean="0">
                <a:solidFill>
                  <a:srgbClr val="00B050"/>
                </a:solidFill>
                <a:hlinkClick r:id="rId6"/>
              </a:rPr>
              <a:t>/</a:t>
            </a:r>
            <a:r>
              <a:rPr lang="es-VE" sz="1600" b="1" dirty="0">
                <a:solidFill>
                  <a:srgbClr val="00B050"/>
                </a:solidFill>
              </a:rPr>
              <a:t> </a:t>
            </a:r>
            <a:r>
              <a:rPr lang="es-VE" sz="1600" b="1" dirty="0" smtClean="0">
                <a:solidFill>
                  <a:srgbClr val="00B050"/>
                </a:solidFill>
              </a:rPr>
              <a:t>  </a:t>
            </a:r>
            <a:r>
              <a:rPr lang="es-VE" sz="1600" b="1" dirty="0" smtClean="0">
                <a:solidFill>
                  <a:srgbClr val="00B050"/>
                </a:solidFill>
                <a:hlinkClick r:id="rId7"/>
              </a:rPr>
              <a:t>@</a:t>
            </a:r>
            <a:r>
              <a:rPr lang="es-VE" sz="1600" b="1" dirty="0" err="1">
                <a:solidFill>
                  <a:srgbClr val="00B050"/>
                </a:solidFill>
                <a:hlinkClick r:id="rId7"/>
              </a:rPr>
              <a:t>EducacionPais</a:t>
            </a:r>
            <a:endParaRPr lang="es-VE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5805" y="4221088"/>
            <a:ext cx="8838683" cy="1343958"/>
          </a:xfrm>
          <a:prstGeom prst="rect">
            <a:avLst/>
          </a:prstGeom>
          <a:solidFill>
            <a:srgbClr val="347BA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Campaña inspirada en las propuestas del Grupo Educación de la GIAN-SJ</a:t>
            </a:r>
            <a:endParaRPr lang="es-VE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chemeClr val="bg1"/>
                </a:solidFill>
              </a:rPr>
              <a:t>Por una </a:t>
            </a:r>
            <a:r>
              <a:rPr lang="es-VE" b="1" dirty="0">
                <a:solidFill>
                  <a:schemeClr val="bg1"/>
                </a:solidFill>
              </a:rPr>
              <a:t>educación integral con conciencia </a:t>
            </a:r>
            <a:r>
              <a:rPr lang="es-VE" b="1" dirty="0" smtClean="0">
                <a:solidFill>
                  <a:schemeClr val="bg1"/>
                </a:solidFill>
              </a:rPr>
              <a:t>social </a:t>
            </a:r>
          </a:p>
          <a:p>
            <a:pPr marL="285750" indent="-285750" algn="ctr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s-VE" b="1" spc="-10" dirty="0" smtClean="0">
                <a:solidFill>
                  <a:schemeClr val="bg1"/>
                </a:solidFill>
              </a:rPr>
              <a:t>Por la </a:t>
            </a:r>
            <a:r>
              <a:rPr lang="es-VE" b="1" spc="-10" dirty="0">
                <a:solidFill>
                  <a:schemeClr val="bg1"/>
                </a:solidFill>
              </a:rPr>
              <a:t>transformación de las políticas y </a:t>
            </a:r>
            <a:r>
              <a:rPr lang="es-VE" b="1" spc="-10" dirty="0" smtClean="0">
                <a:solidFill>
                  <a:schemeClr val="bg1"/>
                </a:solidFill>
              </a:rPr>
              <a:t>prácticas </a:t>
            </a:r>
            <a:r>
              <a:rPr lang="es-VE" b="1" spc="-10" dirty="0">
                <a:solidFill>
                  <a:schemeClr val="bg1"/>
                </a:solidFill>
              </a:rPr>
              <a:t>pedagógicas para </a:t>
            </a:r>
            <a:r>
              <a:rPr lang="es-VE" b="1" spc="-10" dirty="0" smtClean="0">
                <a:solidFill>
                  <a:schemeClr val="bg1"/>
                </a:solidFill>
              </a:rPr>
              <a:t> la mejora de </a:t>
            </a:r>
            <a:r>
              <a:rPr lang="es-VE" b="1" spc="-10" dirty="0">
                <a:solidFill>
                  <a:schemeClr val="bg1"/>
                </a:solidFill>
              </a:rPr>
              <a:t>la calidad </a:t>
            </a:r>
            <a:endParaRPr lang="es-VE" b="1" spc="-10" dirty="0" smtClean="0">
              <a:solidFill>
                <a:schemeClr val="bg1"/>
              </a:solidFill>
            </a:endParaRPr>
          </a:p>
          <a:p>
            <a:pPr marL="285750" indent="-285750" algn="ctr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chemeClr val="bg1"/>
                </a:solidFill>
              </a:rPr>
              <a:t>Por </a:t>
            </a:r>
            <a:r>
              <a:rPr lang="es-VE" b="1" dirty="0">
                <a:solidFill>
                  <a:schemeClr val="bg1"/>
                </a:solidFill>
              </a:rPr>
              <a:t>la defensa del derecho a la educación para todos y </a:t>
            </a:r>
            <a:r>
              <a:rPr lang="es-VE" b="1" dirty="0" smtClean="0">
                <a:solidFill>
                  <a:schemeClr val="bg1"/>
                </a:solidFill>
              </a:rPr>
              <a:t>todas</a:t>
            </a:r>
            <a:endParaRPr lang="es-VE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48577" r="13897" b="18633"/>
          <a:stretch/>
        </p:blipFill>
        <p:spPr bwMode="auto">
          <a:xfrm>
            <a:off x="125805" y="1534810"/>
            <a:ext cx="8658707" cy="220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t="11459" r="23004" b="77594"/>
          <a:stretch/>
        </p:blipFill>
        <p:spPr bwMode="auto">
          <a:xfrm>
            <a:off x="68053" y="42595"/>
            <a:ext cx="8824427" cy="8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t="27211" r="20256" b="63550"/>
          <a:stretch/>
        </p:blipFill>
        <p:spPr bwMode="auto">
          <a:xfrm>
            <a:off x="107504" y="836712"/>
            <a:ext cx="8730716" cy="64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2"/>
          <p:cNvSpPr txBox="1"/>
          <p:nvPr/>
        </p:nvSpPr>
        <p:spPr>
          <a:xfrm>
            <a:off x="1547664" y="3876462"/>
            <a:ext cx="540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1" dirty="0" smtClean="0">
                <a:solidFill>
                  <a:srgbClr val="00B050"/>
                </a:solidFill>
                <a:hlinkClick r:id="rId3" action="ppaction://hlinkfile"/>
              </a:rPr>
              <a:t>www.educalidadparatodos.org.ve</a:t>
            </a:r>
            <a:r>
              <a:rPr lang="es-VE" sz="1600" b="1" dirty="0" smtClean="0">
                <a:solidFill>
                  <a:srgbClr val="00B050"/>
                </a:solidFill>
              </a:rPr>
              <a:t> </a:t>
            </a:r>
            <a:r>
              <a:rPr lang="es-VE" sz="1600" b="1" dirty="0">
                <a:solidFill>
                  <a:srgbClr val="00B050"/>
                </a:solidFill>
              </a:rPr>
              <a:t> </a:t>
            </a:r>
            <a:r>
              <a:rPr lang="es-VE" sz="1600" b="1" dirty="0" smtClean="0">
                <a:hlinkClick r:id="rId4"/>
              </a:rPr>
              <a:t>@</a:t>
            </a:r>
            <a:r>
              <a:rPr lang="es-VE" sz="1600" b="1" dirty="0" err="1">
                <a:hlinkClick r:id="rId4"/>
              </a:rPr>
              <a:t>educalidadvzla</a:t>
            </a:r>
            <a:endParaRPr lang="es-VE" sz="1600" b="1" dirty="0">
              <a:solidFill>
                <a:srgbClr val="00B05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27584" y="580526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+mn-lt"/>
              </a:rPr>
              <a:t>Página web con el posicionamiento público </a:t>
            </a:r>
          </a:p>
          <a:p>
            <a:pPr algn="ctr"/>
            <a:r>
              <a:rPr lang="es-ES_tradnl" b="1" dirty="0" smtClean="0">
                <a:latin typeface="+mn-lt"/>
              </a:rPr>
              <a:t>Se ofrece información y recursos de apoyo para campañas y eventos en las instituciones educativas</a:t>
            </a:r>
            <a:endParaRPr lang="es-V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167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396389"/>
            <a:ext cx="67047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100" b="1" dirty="0" smtClean="0">
                <a:solidFill>
                  <a:schemeClr val="accent1">
                    <a:lumMod val="50000"/>
                  </a:schemeClr>
                </a:solidFill>
              </a:rPr>
              <a:t>EQUIPO PROMOTOR DE LA PASTORAL EDUCATIVA</a:t>
            </a:r>
            <a:endParaRPr lang="es-ES_tradnl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3662" y="3501008"/>
            <a:ext cx="8496944" cy="26366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s-ES" sz="1900" dirty="0" smtClean="0"/>
              <a:t>Se reunió en </a:t>
            </a:r>
            <a:r>
              <a:rPr lang="es-ES" sz="1900" dirty="0"/>
              <a:t>o</a:t>
            </a:r>
            <a:r>
              <a:rPr lang="es-ES" sz="1900" dirty="0" smtClean="0"/>
              <a:t>ctubre 2013. </a:t>
            </a:r>
            <a:r>
              <a:rPr lang="es-ES" sz="1900" dirty="0"/>
              <a:t>A</a:t>
            </a:r>
            <a:r>
              <a:rPr lang="es-ES" sz="1900" dirty="0" smtClean="0"/>
              <a:t>cordó constituir un equipo de trabajo para la </a:t>
            </a:r>
            <a:r>
              <a:rPr lang="es-ES" sz="1900" b="1" dirty="0" smtClean="0"/>
              <a:t>Educación </a:t>
            </a:r>
            <a:r>
              <a:rPr lang="es-ES" sz="1900" b="1" dirty="0"/>
              <a:t>Media </a:t>
            </a:r>
            <a:r>
              <a:rPr lang="es-ES" sz="1900" dirty="0"/>
              <a:t>y el otro para </a:t>
            </a:r>
            <a:r>
              <a:rPr lang="es-ES" sz="1900" b="1" dirty="0"/>
              <a:t>Educación </a:t>
            </a:r>
            <a:r>
              <a:rPr lang="es-ES" sz="1900" b="1" dirty="0" smtClean="0"/>
              <a:t>Universitaria.</a:t>
            </a:r>
            <a:endParaRPr lang="es-VE" sz="1900" b="1" dirty="0"/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s-ES" sz="1900" dirty="0" smtClean="0"/>
              <a:t>En diciembre 2013 se reunió el equipo de Educación Media  con miembros de </a:t>
            </a:r>
            <a:r>
              <a:rPr lang="es-ES" sz="1900" dirty="0" err="1" smtClean="0"/>
              <a:t>FyA</a:t>
            </a:r>
            <a:r>
              <a:rPr lang="es-ES" sz="1900" dirty="0" smtClean="0"/>
              <a:t>, ACSI, CERPE, Huellas y pastoral Vocacional. Se acordó que los </a:t>
            </a:r>
            <a:r>
              <a:rPr lang="es-ES" sz="1900" b="1" dirty="0" smtClean="0"/>
              <a:t>colegios ACSI y </a:t>
            </a:r>
            <a:r>
              <a:rPr lang="es-ES" sz="1900" b="1" dirty="0" err="1" smtClean="0"/>
              <a:t>FyA</a:t>
            </a:r>
            <a:r>
              <a:rPr lang="es-ES" sz="1900" b="1" dirty="0" smtClean="0"/>
              <a:t> con apoyo del CEP avancen en acuerdos sobre propuestas comunes. </a:t>
            </a:r>
            <a:endParaRPr lang="es-VE" sz="1900" b="1" dirty="0"/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s-ES" sz="1900" dirty="0" smtClean="0"/>
              <a:t>Sigue pendiente la reunión del equipo de Educación Universitaria, con participantes de la UCAB, UCAT, </a:t>
            </a:r>
            <a:r>
              <a:rPr lang="es-ES" sz="1900" dirty="0" err="1" smtClean="0"/>
              <a:t>FyA</a:t>
            </a:r>
            <a:r>
              <a:rPr lang="es-ES" sz="1900" dirty="0" smtClean="0"/>
              <a:t>-IUJOS y CERPE </a:t>
            </a:r>
            <a:r>
              <a:rPr lang="es-ES" sz="1900" b="1" dirty="0" smtClean="0"/>
              <a:t>para </a:t>
            </a:r>
            <a:r>
              <a:rPr lang="es-ES" sz="1900" b="1" dirty="0"/>
              <a:t>el acercamiento </a:t>
            </a:r>
            <a:r>
              <a:rPr lang="es-ES" sz="1900" b="1" dirty="0" smtClean="0"/>
              <a:t>de las instituciones en  </a:t>
            </a:r>
            <a:r>
              <a:rPr lang="es-ES" sz="1900" b="1" dirty="0"/>
              <a:t>pastoral universitaria </a:t>
            </a:r>
            <a:r>
              <a:rPr lang="es-ES" sz="1900" b="1" dirty="0" smtClean="0"/>
              <a:t>y acuerdos sobre programas comunes</a:t>
            </a:r>
            <a:r>
              <a:rPr lang="es-ES" sz="1900" dirty="0" smtClean="0"/>
              <a:t>.  </a:t>
            </a:r>
            <a:endParaRPr lang="es-VE" sz="1900" dirty="0"/>
          </a:p>
        </p:txBody>
      </p:sp>
      <p:sp>
        <p:nvSpPr>
          <p:cNvPr id="5" name="CuadroTexto 1"/>
          <p:cNvSpPr txBox="1"/>
          <p:nvPr/>
        </p:nvSpPr>
        <p:spPr>
          <a:xfrm>
            <a:off x="313661" y="2060848"/>
            <a:ext cx="8496944" cy="12464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Objetivo 2013- 2014: </a:t>
            </a:r>
            <a:r>
              <a:rPr lang="es-VE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VE" sz="1900" dirty="0" smtClean="0">
                <a:solidFill>
                  <a:schemeClr val="bg1"/>
                </a:solidFill>
              </a:rPr>
              <a:t>Desarrollar una </a:t>
            </a:r>
            <a:r>
              <a:rPr lang="es-VE" sz="1900" dirty="0">
                <a:solidFill>
                  <a:schemeClr val="bg1"/>
                </a:solidFill>
              </a:rPr>
              <a:t>agenda de trabajo </a:t>
            </a:r>
            <a:r>
              <a:rPr lang="es-VE" sz="1900" dirty="0" smtClean="0">
                <a:solidFill>
                  <a:schemeClr val="bg1"/>
                </a:solidFill>
              </a:rPr>
              <a:t>para la </a:t>
            </a:r>
            <a:r>
              <a:rPr lang="es-VE" sz="1900" dirty="0">
                <a:solidFill>
                  <a:schemeClr val="bg1"/>
                </a:solidFill>
              </a:rPr>
              <a:t>revisión e integración de los programas </a:t>
            </a:r>
            <a:r>
              <a:rPr lang="es-VE" sz="1900" dirty="0" smtClean="0">
                <a:solidFill>
                  <a:schemeClr val="bg1"/>
                </a:solidFill>
              </a:rPr>
              <a:t>de formación </a:t>
            </a:r>
            <a:r>
              <a:rPr lang="es-VE" sz="1900" dirty="0">
                <a:solidFill>
                  <a:schemeClr val="bg1"/>
                </a:solidFill>
              </a:rPr>
              <a:t>humano-cristiana </a:t>
            </a:r>
            <a:r>
              <a:rPr lang="es-VE" sz="1900" dirty="0" smtClean="0">
                <a:solidFill>
                  <a:schemeClr val="bg1"/>
                </a:solidFill>
              </a:rPr>
              <a:t>dirigidos a </a:t>
            </a:r>
            <a:r>
              <a:rPr lang="es-VE" sz="1900" dirty="0">
                <a:solidFill>
                  <a:schemeClr val="bg1"/>
                </a:solidFill>
              </a:rPr>
              <a:t>los jóvenes, con contenidos y estrategias que </a:t>
            </a:r>
            <a:r>
              <a:rPr lang="es-VE" sz="1900" dirty="0" smtClean="0">
                <a:solidFill>
                  <a:schemeClr val="bg1"/>
                </a:solidFill>
              </a:rPr>
              <a:t>conecten rasgos de </a:t>
            </a:r>
            <a:r>
              <a:rPr lang="es-VE" sz="1900" dirty="0">
                <a:solidFill>
                  <a:schemeClr val="bg1"/>
                </a:solidFill>
              </a:rPr>
              <a:t>su cultura con los valores </a:t>
            </a:r>
            <a:r>
              <a:rPr lang="es-VE" sz="1900" dirty="0" smtClean="0">
                <a:solidFill>
                  <a:schemeClr val="bg1"/>
                </a:solidFill>
              </a:rPr>
              <a:t>que buscamos </a:t>
            </a:r>
            <a:r>
              <a:rPr lang="es-VE" sz="1900" dirty="0">
                <a:solidFill>
                  <a:schemeClr val="bg1"/>
                </a:solidFill>
              </a:rPr>
              <a:t>transmitir.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00" y="208656"/>
            <a:ext cx="150802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2152" y="980728"/>
            <a:ext cx="3709717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VE" b="1" dirty="0" smtClean="0"/>
              <a:t>Participantes: </a:t>
            </a:r>
          </a:p>
          <a:p>
            <a:r>
              <a:rPr lang="es-VE" dirty="0" smtClean="0"/>
              <a:t>Fe y Alegría, </a:t>
            </a:r>
            <a:r>
              <a:rPr lang="es-VE" dirty="0"/>
              <a:t>ACSI, UCAB, </a:t>
            </a:r>
          </a:p>
          <a:p>
            <a:r>
              <a:rPr lang="es-VE" dirty="0" smtClean="0"/>
              <a:t>CERPE, Huellas y Pastoral Vocacional</a:t>
            </a:r>
            <a:endParaRPr lang="es-VE" dirty="0"/>
          </a:p>
        </p:txBody>
      </p:sp>
      <p:sp>
        <p:nvSpPr>
          <p:cNvPr id="6" name="5 CuadroTexto"/>
          <p:cNvSpPr txBox="1"/>
          <p:nvPr/>
        </p:nvSpPr>
        <p:spPr>
          <a:xfrm>
            <a:off x="5548266" y="6131629"/>
            <a:ext cx="3275435" cy="35394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VE" sz="1700" b="1" dirty="0" smtClean="0">
                <a:solidFill>
                  <a:schemeClr val="bg1"/>
                </a:solidFill>
                <a:latin typeface="+mn-lt"/>
              </a:rPr>
              <a:t>Coordinador: P. José G. Terán SJ</a:t>
            </a:r>
            <a:endParaRPr lang="es-VE" sz="1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24331" y="6433655"/>
            <a:ext cx="2699370" cy="35394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700" b="1" dirty="0" smtClean="0">
                <a:solidFill>
                  <a:schemeClr val="bg1"/>
                </a:solidFill>
                <a:latin typeface="+mn-lt"/>
              </a:rPr>
              <a:t>Secretaria: Sheila Goncalves</a:t>
            </a:r>
            <a:endParaRPr lang="es-VE" sz="17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4" descr="https://encrypted-tbn1.gstatic.com/images?q=tbn:ANd9GcThx12WWfQMwlzpH5Qv6eofeQJ5R8SaA-omcuRZ1-loRAf45XWa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68307"/>
            <a:ext cx="1538355" cy="128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19493" y="2564889"/>
            <a:ext cx="4352085" cy="285462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VE" sz="2000" b="1" dirty="0" smtClean="0">
                <a:latin typeface="+mn-lt"/>
              </a:rPr>
              <a:t>CERPE-Colegios ACSI</a:t>
            </a:r>
          </a:p>
          <a:p>
            <a:pPr marL="269875" indent="-269875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VE" sz="1900" b="1" dirty="0" smtClean="0">
                <a:latin typeface="+mn-lt"/>
              </a:rPr>
              <a:t>Formación del Personal</a:t>
            </a:r>
            <a:r>
              <a:rPr lang="es-VE" sz="1900" dirty="0" smtClean="0">
                <a:latin typeface="+mn-lt"/>
              </a:rPr>
              <a:t>: </a:t>
            </a:r>
            <a:r>
              <a:rPr lang="es-VE" sz="1900" dirty="0" smtClean="0">
                <a:latin typeface="+mn-lt"/>
              </a:rPr>
              <a:t>Programa </a:t>
            </a:r>
            <a:r>
              <a:rPr lang="es-VE" sz="1900" dirty="0" smtClean="0">
                <a:latin typeface="+mn-lt"/>
              </a:rPr>
              <a:t>de Inducción/Formación en la Identidad Ignaciana (en elaboración) </a:t>
            </a:r>
            <a:endParaRPr lang="en-US" sz="1900" b="1" dirty="0">
              <a:latin typeface="+mn-lt"/>
            </a:endParaRPr>
          </a:p>
          <a:p>
            <a:pPr marL="269875" indent="-269875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VE" sz="1900" b="1" dirty="0" smtClean="0">
                <a:latin typeface="+mn-lt"/>
              </a:rPr>
              <a:t>Pastoral y Pedagogía: </a:t>
            </a:r>
            <a:r>
              <a:rPr lang="es-VE" sz="1900" dirty="0" smtClean="0">
                <a:latin typeface="+mn-lt"/>
              </a:rPr>
              <a:t>Elaboración y procesos de apropiación de los </a:t>
            </a:r>
            <a:r>
              <a:rPr lang="es-VE" sz="1900" b="1" dirty="0" smtClean="0">
                <a:latin typeface="+mn-lt"/>
              </a:rPr>
              <a:t>Marcos Comunes </a:t>
            </a:r>
            <a:r>
              <a:rPr lang="es-VE" sz="1900" dirty="0" smtClean="0">
                <a:latin typeface="+mn-lt"/>
              </a:rPr>
              <a:t>de ambas áreas.</a:t>
            </a:r>
            <a:endParaRPr lang="es-VE" sz="1900" dirty="0" smtClean="0">
              <a:latin typeface="+mn-lt"/>
            </a:endParaRPr>
          </a:p>
          <a:p>
            <a:pPr marL="269875" indent="-269875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VE" sz="1900" b="1" dirty="0" smtClean="0">
                <a:latin typeface="+mn-lt"/>
              </a:rPr>
              <a:t>Evaluación de la calidad</a:t>
            </a:r>
            <a:r>
              <a:rPr lang="es-VE" sz="1900" dirty="0" smtClean="0">
                <a:latin typeface="+mn-lt"/>
              </a:rPr>
              <a:t>: competencias directivas y ámbito pedagógico.</a:t>
            </a:r>
            <a:endParaRPr lang="en-US" sz="1900" dirty="0" smtClean="0"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16016" y="892901"/>
            <a:ext cx="4063716" cy="4539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VE" sz="2200" b="1" dirty="0" smtClean="0">
                <a:latin typeface="+mn-lt"/>
              </a:rPr>
              <a:t>CERPE-Universidades</a:t>
            </a:r>
            <a:endParaRPr lang="es-VE" sz="2200" dirty="0" smtClean="0">
              <a:latin typeface="+mn-lt"/>
            </a:endParaRPr>
          </a:p>
          <a:p>
            <a:pPr marL="269875" indent="-2698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900" b="1" dirty="0" smtClean="0">
                <a:latin typeface="+mn-lt"/>
              </a:rPr>
              <a:t>Con la UCAT: </a:t>
            </a:r>
            <a:r>
              <a:rPr lang="es-ES" sz="1900" dirty="0" smtClean="0">
                <a:latin typeface="+mn-lt"/>
              </a:rPr>
              <a:t>apoyos en la formación del personal y alumnos en Identidad y liderazgo ignaciano.</a:t>
            </a:r>
          </a:p>
          <a:p>
            <a:pPr marL="269875" indent="-2698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VE" sz="1900" b="1" dirty="0" smtClean="0">
                <a:latin typeface="+mn-lt"/>
              </a:rPr>
              <a:t>Con la UCAB</a:t>
            </a:r>
            <a:r>
              <a:rPr lang="es-VE" sz="1900" dirty="0" smtClean="0">
                <a:latin typeface="+mn-lt"/>
              </a:rPr>
              <a:t>: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VE" sz="1900" dirty="0" smtClean="0">
                <a:latin typeface="+mn-lt"/>
              </a:rPr>
              <a:t>Con la Escuela de Educación: Boletines  EDUCAPAÍS, Proyecto EDUCA y encuentros </a:t>
            </a:r>
            <a:r>
              <a:rPr lang="es-VE" sz="1900" dirty="0">
                <a:latin typeface="+mn-lt"/>
              </a:rPr>
              <a:t>por una educación de </a:t>
            </a:r>
            <a:r>
              <a:rPr lang="es-VE" sz="1900" dirty="0" smtClean="0">
                <a:latin typeface="+mn-lt"/>
              </a:rPr>
              <a:t>calidad con directores </a:t>
            </a:r>
            <a:r>
              <a:rPr lang="es-VE" sz="1900" dirty="0">
                <a:latin typeface="+mn-lt"/>
              </a:rPr>
              <a:t>de colegios y </a:t>
            </a:r>
            <a:r>
              <a:rPr lang="es-VE" sz="1900" dirty="0" smtClean="0">
                <a:latin typeface="+mn-lt"/>
              </a:rPr>
              <a:t>empresarios.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900" dirty="0" smtClean="0">
                <a:latin typeface="+mn-lt"/>
              </a:rPr>
              <a:t>Asistencia en la actualización </a:t>
            </a:r>
            <a:r>
              <a:rPr lang="es-ES_tradnl" sz="1900" dirty="0">
                <a:latin typeface="+mn-lt"/>
              </a:rPr>
              <a:t>del Programa de Liderazgo Ignaciano </a:t>
            </a:r>
            <a:r>
              <a:rPr lang="es-ES_tradnl" sz="1900" dirty="0" smtClean="0">
                <a:latin typeface="+mn-lt"/>
              </a:rPr>
              <a:t>Latinoamericano (la coordinación se lleva </a:t>
            </a:r>
            <a:r>
              <a:rPr lang="es-ES_tradnl" sz="1900" dirty="0">
                <a:latin typeface="+mn-lt"/>
              </a:rPr>
              <a:t>desde </a:t>
            </a:r>
            <a:r>
              <a:rPr lang="es-ES_tradnl" sz="1900" dirty="0" smtClean="0">
                <a:latin typeface="+mn-lt"/>
              </a:rPr>
              <a:t>UCAB-Guayana)</a:t>
            </a:r>
            <a:endParaRPr lang="es-ES" sz="1900" dirty="0">
              <a:latin typeface="+mn-lt"/>
            </a:endParaRPr>
          </a:p>
        </p:txBody>
      </p:sp>
      <p:grpSp>
        <p:nvGrpSpPr>
          <p:cNvPr id="6" name="14 Grupo"/>
          <p:cNvGrpSpPr/>
          <p:nvPr/>
        </p:nvGrpSpPr>
        <p:grpSpPr>
          <a:xfrm>
            <a:off x="1842693" y="236109"/>
            <a:ext cx="6926770" cy="496537"/>
            <a:chOff x="1079622" y="5551263"/>
            <a:chExt cx="7215636" cy="436990"/>
          </a:xfrm>
        </p:grpSpPr>
        <p:sp>
          <p:nvSpPr>
            <p:cNvPr id="7" name="44 Pentágono"/>
            <p:cNvSpPr/>
            <p:nvPr/>
          </p:nvSpPr>
          <p:spPr>
            <a:xfrm rot="10800000">
              <a:off x="1079622" y="5551263"/>
              <a:ext cx="7215636" cy="436989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entágono 4"/>
            <p:cNvSpPr/>
            <p:nvPr/>
          </p:nvSpPr>
          <p:spPr>
            <a:xfrm>
              <a:off x="1146268" y="5551264"/>
              <a:ext cx="7082342" cy="436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448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Otras acciones  que refuerzan la articulación del Área </a:t>
              </a:r>
              <a:endParaRPr lang="es-VE" sz="2200" b="1" kern="1200" dirty="0"/>
            </a:p>
          </p:txBody>
        </p:sp>
      </p:grpSp>
      <p:pic>
        <p:nvPicPr>
          <p:cNvPr id="9" name="Picture 16" descr="https://encrypted-tbn3.gstatic.com/images?q=tbn:ANd9GcSxbY2SR__FkUvX4x4-QVQLuZcrNkQCuNzqNikk58vHBX-CVtHS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8" y="218067"/>
            <a:ext cx="1519094" cy="11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0388" y="1445890"/>
            <a:ext cx="4353474" cy="977715"/>
          </a:xfrm>
          <a:prstGeom prst="rect">
            <a:avLst/>
          </a:prstGeom>
          <a:solidFill>
            <a:srgbClr val="3252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Web CERPE: noticias y contenidos al servicio del Área Educativa</a:t>
            </a:r>
          </a:p>
          <a:p>
            <a:pPr algn="ctr"/>
            <a:r>
              <a:rPr lang="es-ES_tradnl" sz="1700" b="1" dirty="0" smtClean="0"/>
              <a:t>1.000 </a:t>
            </a:r>
            <a:r>
              <a:rPr lang="es-ES_tradnl" sz="1700" b="1" dirty="0" smtClean="0"/>
              <a:t>visitas </a:t>
            </a:r>
            <a:r>
              <a:rPr lang="es-ES_tradnl" sz="1700" b="1" dirty="0" smtClean="0"/>
              <a:t> diarias promedio en </a:t>
            </a:r>
            <a:r>
              <a:rPr lang="es-ES_tradnl" sz="1700" b="1" dirty="0" smtClean="0"/>
              <a:t>mayo 2014</a:t>
            </a:r>
            <a:endParaRPr lang="es-VE" sz="17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91923" y="5560801"/>
            <a:ext cx="8487809" cy="984885"/>
          </a:xfrm>
          <a:prstGeom prst="rect">
            <a:avLst/>
          </a:prstGeom>
          <a:solidFill>
            <a:srgbClr val="325237"/>
          </a:solidFill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+mn-lt"/>
              </a:rPr>
              <a:t>CERPE-CPAL</a:t>
            </a:r>
          </a:p>
          <a:p>
            <a:pPr marL="342900" indent="-342900">
              <a:buAutoNum type="arabicPeriod"/>
            </a:pPr>
            <a:r>
              <a:rPr lang="es-ES_tradnl" sz="1900" b="1" dirty="0" smtClean="0">
                <a:solidFill>
                  <a:schemeClr val="bg1"/>
                </a:solidFill>
                <a:latin typeface="+mn-lt"/>
              </a:rPr>
              <a:t>Desarrollo y mantenimiento del Centro Virtual de Pedagogía Ignaciana</a:t>
            </a:r>
          </a:p>
          <a:p>
            <a:pPr marL="342900" indent="-342900">
              <a:buAutoNum type="arabicPeriod"/>
            </a:pPr>
            <a:r>
              <a:rPr lang="es-ES_tradnl" sz="1900" b="1" dirty="0" smtClean="0">
                <a:solidFill>
                  <a:schemeClr val="bg1"/>
                </a:solidFill>
                <a:latin typeface="+mn-lt"/>
              </a:rPr>
              <a:t>Asistencia pedagógica </a:t>
            </a:r>
            <a:r>
              <a:rPr lang="es-ES_tradnl" sz="1900" b="1" dirty="0" smtClean="0">
                <a:solidFill>
                  <a:schemeClr val="bg1"/>
                </a:solidFill>
                <a:latin typeface="+mn-lt"/>
              </a:rPr>
              <a:t>en el </a:t>
            </a:r>
            <a:r>
              <a:rPr lang="es-ES_tradnl" sz="1900" b="1" dirty="0" smtClean="0">
                <a:solidFill>
                  <a:schemeClr val="bg1"/>
                </a:solidFill>
                <a:latin typeface="+mn-lt"/>
              </a:rPr>
              <a:t>diseño del Plan de Formación para la Colaboración</a:t>
            </a:r>
          </a:p>
        </p:txBody>
      </p:sp>
    </p:spTree>
    <p:extLst>
      <p:ext uri="{BB962C8B-B14F-4D97-AF65-F5344CB8AC3E}">
        <p14:creationId xmlns:p14="http://schemas.microsoft.com/office/powerpoint/2010/main" val="36529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552" y="2708920"/>
            <a:ext cx="8064896" cy="2000548"/>
          </a:xfrm>
          <a:prstGeom prst="rect">
            <a:avLst/>
          </a:prstGeom>
          <a:solidFill>
            <a:srgbClr val="659A2A"/>
          </a:solidFill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600" b="1" dirty="0" smtClean="0">
                <a:solidFill>
                  <a:schemeClr val="bg1"/>
                </a:solidFill>
                <a:latin typeface="+mn-lt"/>
              </a:rPr>
              <a:t>Otras </a:t>
            </a:r>
            <a:r>
              <a:rPr lang="es-ES" sz="2600" b="1" dirty="0">
                <a:solidFill>
                  <a:schemeClr val="bg1"/>
                </a:solidFill>
                <a:latin typeface="+mn-lt"/>
              </a:rPr>
              <a:t>iniciativas emprendidas por las obras del área educativa entre sí y con obras de sectores </a:t>
            </a:r>
            <a:r>
              <a:rPr lang="es-ES" sz="2600" b="1" dirty="0" smtClean="0">
                <a:solidFill>
                  <a:schemeClr val="bg1"/>
                </a:solidFill>
                <a:latin typeface="+mn-lt"/>
              </a:rPr>
              <a:t>aliados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600" b="1" dirty="0">
                <a:solidFill>
                  <a:schemeClr val="bg1"/>
                </a:solidFill>
                <a:latin typeface="+mn-lt"/>
              </a:rPr>
              <a:t>Intercambio sobre acciones que se deben profundizar y posibles nuevas </a:t>
            </a:r>
            <a:r>
              <a:rPr lang="es-ES" sz="2600" b="1" dirty="0" smtClean="0">
                <a:solidFill>
                  <a:schemeClr val="bg1"/>
                </a:solidFill>
                <a:latin typeface="+mn-lt"/>
              </a:rPr>
              <a:t>iniciativas</a:t>
            </a:r>
            <a:endParaRPr lang="es-VE" sz="2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55862" y="162967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Invitación al Diálogo</a:t>
            </a:r>
            <a:r>
              <a:rPr lang="es-ES" sz="2800" dirty="0" smtClean="0">
                <a:solidFill>
                  <a:srgbClr val="92D050"/>
                </a:solidFill>
              </a:rPr>
              <a:t> </a:t>
            </a:r>
            <a:endParaRPr lang="es-VE" sz="28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https://encrypted-tbn0.gstatic.com/images?q=tbn:ANd9GcS9cJ-9yrRdn_h3F3vPTiiKOnRXoP85gNZNrKbGSXV3IDwkYnw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5300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5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7603" y="957347"/>
            <a:ext cx="7308813" cy="15081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VE" sz="2300" b="1" dirty="0" smtClean="0">
                <a:solidFill>
                  <a:schemeClr val="bg1"/>
                </a:solidFill>
                <a:latin typeface="+mn-lt"/>
              </a:rPr>
              <a:t>“Avanzar </a:t>
            </a:r>
            <a:r>
              <a:rPr lang="es-VE" sz="2300" b="1" dirty="0">
                <a:solidFill>
                  <a:schemeClr val="bg1"/>
                </a:solidFill>
                <a:latin typeface="+mn-lt"/>
              </a:rPr>
              <a:t>en acuerdos sobre estrategias y acciones que permitan reforzar el compromiso en la misión común, desde la articulación de las obras y el trabajo en </a:t>
            </a:r>
            <a:r>
              <a:rPr lang="es-VE" sz="2300" b="1" dirty="0" smtClean="0">
                <a:solidFill>
                  <a:schemeClr val="bg1"/>
                </a:solidFill>
                <a:latin typeface="+mn-lt"/>
              </a:rPr>
              <a:t>red”</a:t>
            </a:r>
          </a:p>
          <a:p>
            <a:pPr lvl="0" algn="ctr"/>
            <a:r>
              <a:rPr lang="es-ES" sz="2300" dirty="0" smtClean="0">
                <a:solidFill>
                  <a:srgbClr val="FFFFCC"/>
                </a:solidFill>
                <a:latin typeface="+mn-lt"/>
              </a:rPr>
              <a:t>Un objetivo con logros constantes en las últimas Asambleas</a:t>
            </a:r>
            <a:endParaRPr lang="es-VE" sz="23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07604" y="3029602"/>
            <a:ext cx="7308812" cy="115416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300" b="1" dirty="0" smtClean="0">
                <a:solidFill>
                  <a:schemeClr val="bg1"/>
                </a:solidFill>
                <a:latin typeface="+mn-lt"/>
              </a:rPr>
              <a:t>Repaso de los avances en </a:t>
            </a:r>
            <a:r>
              <a:rPr lang="es-ES" sz="2300" b="1" dirty="0">
                <a:solidFill>
                  <a:schemeClr val="bg1"/>
                </a:solidFill>
                <a:latin typeface="+mn-lt"/>
              </a:rPr>
              <a:t>acuerdos de Asambleas pasadas </a:t>
            </a:r>
            <a:r>
              <a:rPr lang="es-ES" sz="2300" b="1" dirty="0" smtClean="0">
                <a:solidFill>
                  <a:schemeClr val="bg1"/>
                </a:solidFill>
                <a:latin typeface="+mn-lt"/>
              </a:rPr>
              <a:t>y de iniciativas promovidas por la Comisión de Educación de Provincia con el apoyo de CERPE  </a:t>
            </a:r>
            <a:endParaRPr lang="es-VE" sz="2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07604" y="4743310"/>
            <a:ext cx="7308812" cy="158504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300" b="1" dirty="0" smtClean="0">
                <a:solidFill>
                  <a:schemeClr val="bg1"/>
                </a:solidFill>
                <a:latin typeface="+mn-lt"/>
              </a:rPr>
              <a:t>Otras </a:t>
            </a:r>
            <a:r>
              <a:rPr lang="es-ES" sz="2300" b="1" dirty="0">
                <a:solidFill>
                  <a:schemeClr val="bg1"/>
                </a:solidFill>
                <a:latin typeface="+mn-lt"/>
              </a:rPr>
              <a:t>iniciativas emprendidas por las obras del área educativa entre sí y con obras de sectores </a:t>
            </a:r>
            <a:r>
              <a:rPr lang="es-ES" sz="2300" b="1" dirty="0" smtClean="0">
                <a:solidFill>
                  <a:schemeClr val="bg1"/>
                </a:solidFill>
                <a:latin typeface="+mn-lt"/>
              </a:rPr>
              <a:t>aliados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300" b="1" dirty="0">
                <a:solidFill>
                  <a:schemeClr val="bg1"/>
                </a:solidFill>
                <a:latin typeface="+mn-lt"/>
              </a:rPr>
              <a:t>Intercambio sobre acciones que se deben profundizar y posibles nuevas </a:t>
            </a:r>
            <a:r>
              <a:rPr lang="es-ES" sz="2300" b="1" dirty="0" smtClean="0">
                <a:solidFill>
                  <a:schemeClr val="bg1"/>
                </a:solidFill>
                <a:latin typeface="+mn-lt"/>
              </a:rPr>
              <a:t>iniciativas</a:t>
            </a:r>
            <a:endParaRPr lang="es-VE" sz="2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87053" y="251439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Presentación</a:t>
            </a:r>
            <a:r>
              <a:rPr lang="es-ES" dirty="0" smtClean="0"/>
              <a:t> </a:t>
            </a:r>
            <a:endParaRPr lang="es-VE" dirty="0"/>
          </a:p>
        </p:txBody>
      </p:sp>
      <p:sp>
        <p:nvSpPr>
          <p:cNvPr id="9" name="CuadroTexto 8"/>
          <p:cNvSpPr txBox="1"/>
          <p:nvPr/>
        </p:nvSpPr>
        <p:spPr>
          <a:xfrm>
            <a:off x="1152203" y="4202205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Diálogo</a:t>
            </a:r>
            <a:r>
              <a:rPr lang="es-ES" dirty="0" smtClean="0"/>
              <a:t> </a:t>
            </a:r>
            <a:endParaRPr lang="es-VE" dirty="0"/>
          </a:p>
        </p:txBody>
      </p:sp>
      <p:sp>
        <p:nvSpPr>
          <p:cNvPr id="10" name="CuadroTexto 9"/>
          <p:cNvSpPr txBox="1"/>
          <p:nvPr/>
        </p:nvSpPr>
        <p:spPr>
          <a:xfrm>
            <a:off x="1979712" y="477146"/>
            <a:ext cx="51125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2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 Nº 4 de la Asamblea 2014</a:t>
            </a:r>
          </a:p>
        </p:txBody>
      </p:sp>
    </p:spTree>
    <p:extLst>
      <p:ext uri="{BB962C8B-B14F-4D97-AF65-F5344CB8AC3E}">
        <p14:creationId xmlns:p14="http://schemas.microsoft.com/office/powerpoint/2010/main" val="6851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72523" y="79928"/>
            <a:ext cx="8098392" cy="664342"/>
            <a:chOff x="0" y="-51397"/>
            <a:chExt cx="8426899" cy="664342"/>
          </a:xfrm>
        </p:grpSpPr>
        <p:sp>
          <p:nvSpPr>
            <p:cNvPr id="3" name="Rectángulo redondeado 2"/>
            <p:cNvSpPr/>
            <p:nvPr/>
          </p:nvSpPr>
          <p:spPr>
            <a:xfrm>
              <a:off x="0" y="281"/>
              <a:ext cx="8411528" cy="57550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28094" y="-51397"/>
              <a:ext cx="8398805" cy="6643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2700" b="1" kern="1200" dirty="0" smtClean="0">
                  <a:solidFill>
                    <a:schemeClr val="bg1"/>
                  </a:solidFill>
                </a:rPr>
                <a:t>Avances del trabajo en Red a nivel de Provincia  </a:t>
              </a:r>
              <a:endParaRPr lang="es-VE" sz="27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648527" y="810440"/>
            <a:ext cx="6922390" cy="474536"/>
            <a:chOff x="153211" y="121357"/>
            <a:chExt cx="7330684" cy="604337"/>
          </a:xfrm>
        </p:grpSpPr>
        <p:sp>
          <p:nvSpPr>
            <p:cNvPr id="18" name="17 Pentágono"/>
            <p:cNvSpPr/>
            <p:nvPr/>
          </p:nvSpPr>
          <p:spPr>
            <a:xfrm rot="10800000">
              <a:off x="153211" y="121357"/>
              <a:ext cx="7330684" cy="604336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entágono 4"/>
            <p:cNvSpPr/>
            <p:nvPr/>
          </p:nvSpPr>
          <p:spPr>
            <a:xfrm rot="21600000">
              <a:off x="354313" y="121358"/>
              <a:ext cx="7129582" cy="60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559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Registro de Experiencias Pastorales</a:t>
              </a:r>
              <a:endParaRPr lang="es-VE" sz="2200" b="1" kern="1200" dirty="0"/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881531" y="1366005"/>
            <a:ext cx="7689384" cy="796260"/>
            <a:chOff x="897406" y="1484670"/>
            <a:chExt cx="7635031" cy="796260"/>
          </a:xfrm>
        </p:grpSpPr>
        <p:grpSp>
          <p:nvGrpSpPr>
            <p:cNvPr id="5" name="4 Grupo"/>
            <p:cNvGrpSpPr/>
            <p:nvPr/>
          </p:nvGrpSpPr>
          <p:grpSpPr>
            <a:xfrm>
              <a:off x="1306238" y="1587473"/>
              <a:ext cx="7226199" cy="474536"/>
              <a:chOff x="1096101" y="1556792"/>
              <a:chExt cx="7226199" cy="529932"/>
            </a:xfrm>
          </p:grpSpPr>
          <p:sp>
            <p:nvSpPr>
              <p:cNvPr id="22" name="21 Pentágono"/>
              <p:cNvSpPr/>
              <p:nvPr/>
            </p:nvSpPr>
            <p:spPr>
              <a:xfrm rot="10800000">
                <a:off x="1429230" y="1556792"/>
                <a:ext cx="6893070" cy="529932"/>
              </a:xfrm>
              <a:prstGeom prst="homePlat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Pentágono 4"/>
              <p:cNvSpPr/>
              <p:nvPr/>
            </p:nvSpPr>
            <p:spPr>
              <a:xfrm>
                <a:off x="1096101" y="1556792"/>
                <a:ext cx="7159960" cy="5299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25998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200" b="1" kern="1200" dirty="0" smtClean="0"/>
                  <a:t>Programa de Formación Pastoral</a:t>
                </a:r>
                <a:endParaRPr lang="es-VE" sz="2200" b="1" kern="1200" dirty="0"/>
              </a:p>
            </p:txBody>
          </p:sp>
        </p:grpSp>
        <p:sp>
          <p:nvSpPr>
            <p:cNvPr id="21" name="20 Elipse"/>
            <p:cNvSpPr/>
            <p:nvPr/>
          </p:nvSpPr>
          <p:spPr>
            <a:xfrm>
              <a:off x="897406" y="1484670"/>
              <a:ext cx="747345" cy="796260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9" name="48 Grupo"/>
          <p:cNvGrpSpPr/>
          <p:nvPr/>
        </p:nvGrpSpPr>
        <p:grpSpPr>
          <a:xfrm>
            <a:off x="948242" y="1999763"/>
            <a:ext cx="7622676" cy="747322"/>
            <a:chOff x="909764" y="2119109"/>
            <a:chExt cx="7622676" cy="747322"/>
          </a:xfrm>
        </p:grpSpPr>
        <p:grpSp>
          <p:nvGrpSpPr>
            <p:cNvPr id="6" name="5 Grupo"/>
            <p:cNvGrpSpPr/>
            <p:nvPr/>
          </p:nvGrpSpPr>
          <p:grpSpPr>
            <a:xfrm>
              <a:off x="1290260" y="2244691"/>
              <a:ext cx="7242180" cy="484003"/>
              <a:chOff x="1307078" y="2138934"/>
              <a:chExt cx="7242180" cy="682880"/>
            </a:xfrm>
          </p:grpSpPr>
          <p:sp>
            <p:nvSpPr>
              <p:cNvPr id="26" name="25 Pentágono"/>
              <p:cNvSpPr/>
              <p:nvPr/>
            </p:nvSpPr>
            <p:spPr>
              <a:xfrm rot="10800000">
                <a:off x="1645392" y="2161829"/>
                <a:ext cx="6903866" cy="659985"/>
              </a:xfrm>
              <a:prstGeom prst="homePlat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Pentágono 4"/>
              <p:cNvSpPr/>
              <p:nvPr/>
            </p:nvSpPr>
            <p:spPr>
              <a:xfrm>
                <a:off x="1307078" y="2138934"/>
                <a:ext cx="7148493" cy="6599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9857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200" b="1" kern="1200" dirty="0" smtClean="0"/>
                  <a:t>Comunidad Virtual de Educadores Católicos (Red CVEC</a:t>
                </a:r>
                <a:r>
                  <a:rPr lang="es-ES" sz="2200" kern="1200" dirty="0" smtClean="0"/>
                  <a:t>)</a:t>
                </a:r>
                <a:endParaRPr lang="es-VE" sz="2200" kern="1200" dirty="0"/>
              </a:p>
            </p:txBody>
          </p:sp>
        </p:grpSp>
        <p:sp>
          <p:nvSpPr>
            <p:cNvPr id="25" name="24 Elipse"/>
            <p:cNvSpPr/>
            <p:nvPr/>
          </p:nvSpPr>
          <p:spPr>
            <a:xfrm>
              <a:off x="909764" y="2119109"/>
              <a:ext cx="732798" cy="747322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0" name="49 Grupo"/>
          <p:cNvGrpSpPr/>
          <p:nvPr/>
        </p:nvGrpSpPr>
        <p:grpSpPr>
          <a:xfrm>
            <a:off x="920151" y="2660047"/>
            <a:ext cx="7650766" cy="709672"/>
            <a:chOff x="881673" y="2819832"/>
            <a:chExt cx="7650766" cy="709672"/>
          </a:xfrm>
        </p:grpSpPr>
        <p:grpSp>
          <p:nvGrpSpPr>
            <p:cNvPr id="7" name="6 Grupo"/>
            <p:cNvGrpSpPr/>
            <p:nvPr/>
          </p:nvGrpSpPr>
          <p:grpSpPr>
            <a:xfrm>
              <a:off x="1433841" y="2940780"/>
              <a:ext cx="7098598" cy="467776"/>
              <a:chOff x="1217817" y="2996952"/>
              <a:chExt cx="7098598" cy="709672"/>
            </a:xfrm>
          </p:grpSpPr>
          <p:sp>
            <p:nvSpPr>
              <p:cNvPr id="34" name="33 Pentágono"/>
              <p:cNvSpPr/>
              <p:nvPr/>
            </p:nvSpPr>
            <p:spPr>
              <a:xfrm rot="10800000">
                <a:off x="1394024" y="2996952"/>
                <a:ext cx="6922391" cy="709672"/>
              </a:xfrm>
              <a:prstGeom prst="homePlat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Pentágono 4"/>
              <p:cNvSpPr/>
              <p:nvPr/>
            </p:nvSpPr>
            <p:spPr>
              <a:xfrm>
                <a:off x="1217817" y="2996952"/>
                <a:ext cx="6942338" cy="7096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50912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200" b="1" kern="1200" dirty="0" smtClean="0"/>
                  <a:t>Programa de Liderazgo Ignaciano “Brújula Juvenil”</a:t>
                </a:r>
                <a:endParaRPr lang="es-VE" sz="2200" b="1" kern="1200" dirty="0"/>
              </a:p>
            </p:txBody>
          </p:sp>
        </p:grpSp>
        <p:sp>
          <p:nvSpPr>
            <p:cNvPr id="33" name="32 Elipse"/>
            <p:cNvSpPr/>
            <p:nvPr/>
          </p:nvSpPr>
          <p:spPr>
            <a:xfrm>
              <a:off x="881673" y="2819832"/>
              <a:ext cx="695526" cy="709672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1" name="50 Grupo"/>
          <p:cNvGrpSpPr/>
          <p:nvPr/>
        </p:nvGrpSpPr>
        <p:grpSpPr>
          <a:xfrm>
            <a:off x="953273" y="3321406"/>
            <a:ext cx="7617645" cy="683455"/>
            <a:chOff x="914795" y="3491647"/>
            <a:chExt cx="7617645" cy="683455"/>
          </a:xfrm>
        </p:grpSpPr>
        <p:grpSp>
          <p:nvGrpSpPr>
            <p:cNvPr id="12" name="11 Grupo"/>
            <p:cNvGrpSpPr/>
            <p:nvPr/>
          </p:nvGrpSpPr>
          <p:grpSpPr>
            <a:xfrm>
              <a:off x="1533208" y="3635449"/>
              <a:ext cx="6999232" cy="467778"/>
              <a:chOff x="1332020" y="3789039"/>
              <a:chExt cx="6999232" cy="576065"/>
            </a:xfrm>
          </p:grpSpPr>
          <p:sp>
            <p:nvSpPr>
              <p:cNvPr id="38" name="37 Pentágono"/>
              <p:cNvSpPr/>
              <p:nvPr/>
            </p:nvSpPr>
            <p:spPr>
              <a:xfrm rot="10800000">
                <a:off x="1389108" y="3789039"/>
                <a:ext cx="6942144" cy="576064"/>
              </a:xfrm>
              <a:prstGeom prst="homePlat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Pentágono 4"/>
              <p:cNvSpPr/>
              <p:nvPr/>
            </p:nvSpPr>
            <p:spPr>
              <a:xfrm>
                <a:off x="1332020" y="3789040"/>
                <a:ext cx="6782826" cy="5760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477" tIns="76200" rIns="142240" bIns="76200" numCol="1" spcCol="1270" anchor="ctr" anchorCtr="0">
                <a:noAutofit/>
              </a:bodyPr>
              <a:lstStyle/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200" b="1" kern="1200" dirty="0" smtClean="0"/>
                  <a:t>Diplomado en Gerencia Social Ignaciana</a:t>
                </a:r>
                <a:endParaRPr lang="es-VE" sz="2200" b="1" kern="1200" dirty="0"/>
              </a:p>
            </p:txBody>
          </p:sp>
        </p:grpSp>
        <p:sp>
          <p:nvSpPr>
            <p:cNvPr id="37" name="36 Elipse"/>
            <p:cNvSpPr/>
            <p:nvPr/>
          </p:nvSpPr>
          <p:spPr>
            <a:xfrm>
              <a:off x="914795" y="3491647"/>
              <a:ext cx="683819" cy="683455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2" name="51 Grupo"/>
          <p:cNvGrpSpPr/>
          <p:nvPr/>
        </p:nvGrpSpPr>
        <p:grpSpPr>
          <a:xfrm>
            <a:off x="882122" y="4011268"/>
            <a:ext cx="7673422" cy="706894"/>
            <a:chOff x="859018" y="4200915"/>
            <a:chExt cx="7673422" cy="706894"/>
          </a:xfrm>
        </p:grpSpPr>
        <p:grpSp>
          <p:nvGrpSpPr>
            <p:cNvPr id="13" name="12 Grupo"/>
            <p:cNvGrpSpPr/>
            <p:nvPr/>
          </p:nvGrpSpPr>
          <p:grpSpPr>
            <a:xfrm>
              <a:off x="1503780" y="4330121"/>
              <a:ext cx="7028660" cy="467777"/>
              <a:chOff x="1302592" y="4437111"/>
              <a:chExt cx="7028660" cy="577177"/>
            </a:xfrm>
          </p:grpSpPr>
          <p:sp>
            <p:nvSpPr>
              <p:cNvPr id="41" name="40 Pentágono"/>
              <p:cNvSpPr/>
              <p:nvPr/>
            </p:nvSpPr>
            <p:spPr>
              <a:xfrm rot="10800000">
                <a:off x="1388070" y="4437111"/>
                <a:ext cx="6943182" cy="577177"/>
              </a:xfrm>
              <a:prstGeom prst="homePlat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Pentágono 4"/>
              <p:cNvSpPr/>
              <p:nvPr/>
            </p:nvSpPr>
            <p:spPr>
              <a:xfrm>
                <a:off x="1302592" y="4502990"/>
                <a:ext cx="6841683" cy="4454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477" tIns="76200" rIns="142240" bIns="76200" numCol="1" spcCol="1270" anchor="ctr" anchorCtr="0">
                <a:noAutofit/>
              </a:bodyPr>
              <a:lstStyle/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200" b="1" dirty="0" smtClean="0"/>
                  <a:t>               O</a:t>
                </a:r>
                <a:r>
                  <a:rPr lang="es-ES" sz="2200" b="1" kern="1200" dirty="0" smtClean="0"/>
                  <a:t>bservatorio EDUCAPAÍS</a:t>
                </a:r>
                <a:endParaRPr lang="es-VE" sz="2200" b="1" kern="1200" dirty="0"/>
              </a:p>
            </p:txBody>
          </p:sp>
        </p:grpSp>
        <p:sp>
          <p:nvSpPr>
            <p:cNvPr id="9" name="8 Elipse"/>
            <p:cNvSpPr/>
            <p:nvPr/>
          </p:nvSpPr>
          <p:spPr>
            <a:xfrm>
              <a:off x="859018" y="4200915"/>
              <a:ext cx="750715" cy="706894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000" r="-9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3" name="52 Grupo"/>
          <p:cNvGrpSpPr/>
          <p:nvPr/>
        </p:nvGrpSpPr>
        <p:grpSpPr>
          <a:xfrm>
            <a:off x="902599" y="4684764"/>
            <a:ext cx="7668318" cy="720081"/>
            <a:chOff x="864121" y="4956467"/>
            <a:chExt cx="7668318" cy="720081"/>
          </a:xfrm>
        </p:grpSpPr>
        <p:grpSp>
          <p:nvGrpSpPr>
            <p:cNvPr id="14" name="13 Grupo"/>
            <p:cNvGrpSpPr/>
            <p:nvPr/>
          </p:nvGrpSpPr>
          <p:grpSpPr>
            <a:xfrm>
              <a:off x="1383450" y="5065561"/>
              <a:ext cx="7148989" cy="446335"/>
              <a:chOff x="1239434" y="5157191"/>
              <a:chExt cx="7148989" cy="533177"/>
            </a:xfrm>
          </p:grpSpPr>
          <p:sp>
            <p:nvSpPr>
              <p:cNvPr id="10" name="9 Pentágono"/>
              <p:cNvSpPr/>
              <p:nvPr/>
            </p:nvSpPr>
            <p:spPr>
              <a:xfrm rot="10800000">
                <a:off x="1457736" y="5157191"/>
                <a:ext cx="6930687" cy="533175"/>
              </a:xfrm>
              <a:prstGeom prst="homePlat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Pentágono 4"/>
              <p:cNvSpPr/>
              <p:nvPr/>
            </p:nvSpPr>
            <p:spPr>
              <a:xfrm>
                <a:off x="1239434" y="5157193"/>
                <a:ext cx="7082342" cy="5331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5448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200" b="1" kern="1200" dirty="0" smtClean="0"/>
                  <a:t>     Campaña “Educación de Calidad para todos”</a:t>
                </a:r>
                <a:endParaRPr lang="es-VE" sz="2200" b="1" kern="1200" dirty="0"/>
              </a:p>
            </p:txBody>
          </p:sp>
        </p:grpSp>
        <p:sp>
          <p:nvSpPr>
            <p:cNvPr id="43" name="42 Elipse"/>
            <p:cNvSpPr/>
            <p:nvPr/>
          </p:nvSpPr>
          <p:spPr>
            <a:xfrm>
              <a:off x="864121" y="4956467"/>
              <a:ext cx="709763" cy="720081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9" name="28 Elipse"/>
          <p:cNvSpPr/>
          <p:nvPr/>
        </p:nvSpPr>
        <p:spPr>
          <a:xfrm>
            <a:off x="920151" y="760498"/>
            <a:ext cx="720080" cy="70143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887059" y="715069"/>
            <a:ext cx="779993" cy="68076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14 Grupo"/>
          <p:cNvGrpSpPr/>
          <p:nvPr/>
        </p:nvGrpSpPr>
        <p:grpSpPr>
          <a:xfrm>
            <a:off x="1323174" y="5444441"/>
            <a:ext cx="7247741" cy="496537"/>
            <a:chOff x="1146268" y="5526116"/>
            <a:chExt cx="7148987" cy="436990"/>
          </a:xfrm>
        </p:grpSpPr>
        <p:sp>
          <p:nvSpPr>
            <p:cNvPr id="45" name="44 Pentágono"/>
            <p:cNvSpPr/>
            <p:nvPr/>
          </p:nvSpPr>
          <p:spPr>
            <a:xfrm rot="10800000">
              <a:off x="1459003" y="5526116"/>
              <a:ext cx="6836252" cy="436989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Pentágono 4"/>
            <p:cNvSpPr/>
            <p:nvPr/>
          </p:nvSpPr>
          <p:spPr>
            <a:xfrm>
              <a:off x="1146268" y="5526117"/>
              <a:ext cx="7082342" cy="436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448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   Equipo Promotor de la Pastoral Educativa</a:t>
              </a:r>
              <a:endParaRPr lang="es-VE" sz="2200" b="1" kern="1200" dirty="0"/>
            </a:p>
          </p:txBody>
        </p:sp>
      </p:grpSp>
      <p:grpSp>
        <p:nvGrpSpPr>
          <p:cNvPr id="56" name="14 Grupo"/>
          <p:cNvGrpSpPr/>
          <p:nvPr/>
        </p:nvGrpSpPr>
        <p:grpSpPr>
          <a:xfrm>
            <a:off x="1628774" y="6157521"/>
            <a:ext cx="6926770" cy="525108"/>
            <a:chOff x="1079622" y="5526117"/>
            <a:chExt cx="7215636" cy="462135"/>
          </a:xfrm>
        </p:grpSpPr>
        <p:sp>
          <p:nvSpPr>
            <p:cNvPr id="58" name="44 Pentágono"/>
            <p:cNvSpPr/>
            <p:nvPr/>
          </p:nvSpPr>
          <p:spPr>
            <a:xfrm rot="10800000">
              <a:off x="1079622" y="5551263"/>
              <a:ext cx="7215636" cy="4369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Pentágono 4"/>
            <p:cNvSpPr/>
            <p:nvPr/>
          </p:nvSpPr>
          <p:spPr>
            <a:xfrm>
              <a:off x="1146268" y="5526117"/>
              <a:ext cx="7082342" cy="436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448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Otras acciones  que refuerzan la articulación del Área </a:t>
              </a:r>
              <a:endParaRPr lang="es-VE" sz="2200" b="1" kern="1200" dirty="0"/>
            </a:p>
          </p:txBody>
        </p:sp>
      </p:grpSp>
      <p:pic>
        <p:nvPicPr>
          <p:cNvPr id="1028" name="Picture 4" descr="https://encrypted-tbn1.gstatic.com/images?q=tbn:ANd9GcThx12WWfQMwlzpH5Qv6eofeQJ5R8SaA-omcuRZ1-loRAf45XWaS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7" y="5425801"/>
            <a:ext cx="681683" cy="68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S9cJ-9yrRdn_h3F3vPTiiKOnRXoP85gNZNrKbGSXV3IDwkYnwJ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5" y="69879"/>
            <a:ext cx="1297987" cy="7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3.gstatic.com/images?q=tbn:ANd9GcSxbY2SR__FkUvX4x4-QVQLuZcrNkQCuNzqNikk58vHBX-CVtHSY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1" y="6157522"/>
            <a:ext cx="751306" cy="5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73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5"/>
          <a:stretch>
            <a:fillRect/>
          </a:stretch>
        </p:blipFill>
        <p:spPr bwMode="auto">
          <a:xfrm>
            <a:off x="4149725" y="450850"/>
            <a:ext cx="474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3 CuadroTexto"/>
          <p:cNvSpPr txBox="1">
            <a:spLocks noChangeArrowheads="1"/>
          </p:cNvSpPr>
          <p:nvPr/>
        </p:nvSpPr>
        <p:spPr bwMode="auto">
          <a:xfrm>
            <a:off x="0" y="872698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sz="2800" dirty="0" smtClean="0">
                <a:solidFill>
                  <a:prstClr val="black"/>
                </a:solidFill>
                <a:latin typeface="Arial Black" pitchFamily="34" charset="0"/>
              </a:rPr>
              <a:t>   </a:t>
            </a:r>
            <a:r>
              <a:rPr lang="es-ES" sz="2400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</a:rPr>
              <a:t>Registro de Experiencias Pastorales</a:t>
            </a:r>
            <a:endParaRPr lang="es-ES" sz="2800" dirty="0">
              <a:solidFill>
                <a:srgbClr val="4F81BD">
                  <a:lumMod val="75000"/>
                </a:srgbClr>
              </a:solidFill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3977" y="1458258"/>
            <a:ext cx="4046120" cy="38472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Experiencias Procesadas</a:t>
            </a:r>
            <a:endParaRPr lang="es-ES" sz="19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5 Gráfico"/>
          <p:cNvGraphicFramePr>
            <a:graphicFrameLocks/>
          </p:cNvGraphicFramePr>
          <p:nvPr>
            <p:extLst/>
          </p:nvPr>
        </p:nvGraphicFramePr>
        <p:xfrm>
          <a:off x="791580" y="1916832"/>
          <a:ext cx="280831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4572001" y="1916832"/>
          <a:ext cx="4321174" cy="1932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947"/>
                <a:gridCol w="928250"/>
                <a:gridCol w="1165055"/>
                <a:gridCol w="969922"/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Destinatarios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Procesos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Actividades y Eventos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Totales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Estudiantes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effectLst/>
                        </a:rPr>
                        <a:t>32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effectLst/>
                        </a:rPr>
                        <a:t>24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b="1" dirty="0">
                          <a:effectLst/>
                        </a:rPr>
                        <a:t>56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Personal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11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9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b="1" dirty="0">
                          <a:effectLst/>
                        </a:rPr>
                        <a:t>20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Familia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b="1" dirty="0" smtClean="0">
                          <a:effectLst/>
                        </a:rPr>
                        <a:t>13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Personas del Entorno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</a:rPr>
                        <a:t>-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b="1" dirty="0">
                          <a:effectLst/>
                        </a:rPr>
                        <a:t>8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effectLst/>
                        </a:rPr>
                        <a:t>Comunidad Educativa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Totales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effectLst/>
                        </a:rPr>
                        <a:t>50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effectLst/>
                        </a:rPr>
                        <a:t>51</a:t>
                      </a:r>
                      <a:endParaRPr lang="es-E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effectLst/>
                        </a:rPr>
                        <a:t>101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4572000" y="1463654"/>
            <a:ext cx="428466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Informe de cierre Septiembre 2013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575175" y="3979871"/>
            <a:ext cx="432117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5738" indent="-185738">
              <a:buFont typeface="+mj-lt"/>
              <a:buAutoNum type="arabicPeriod"/>
            </a:pPr>
            <a:r>
              <a:rPr lang="es-VE" sz="1600" b="1" spc="-30" dirty="0" smtClean="0">
                <a:latin typeface="+mn-lt"/>
                <a:cs typeface="Arial" pitchFamily="34" charset="0"/>
              </a:rPr>
              <a:t>Se identificaron descriptores y elaboraron tablas </a:t>
            </a:r>
            <a:r>
              <a:rPr lang="es-VE" sz="1600" b="1" spc="-30" dirty="0">
                <a:latin typeface="+mn-lt"/>
                <a:cs typeface="Arial" pitchFamily="34" charset="0"/>
              </a:rPr>
              <a:t>de frecuencias sobre </a:t>
            </a:r>
            <a:r>
              <a:rPr lang="es-VE" sz="1600" b="1" spc="-30" dirty="0" smtClean="0">
                <a:latin typeface="+mn-lt"/>
                <a:cs typeface="Arial" pitchFamily="34" charset="0"/>
              </a:rPr>
              <a:t>características </a:t>
            </a:r>
            <a:r>
              <a:rPr lang="es-VE" sz="1600" b="1" spc="-30" dirty="0">
                <a:latin typeface="+mn-lt"/>
                <a:cs typeface="Arial" pitchFamily="34" charset="0"/>
              </a:rPr>
              <a:t>de las </a:t>
            </a:r>
            <a:r>
              <a:rPr lang="es-VE" sz="1600" b="1" spc="-30" dirty="0" smtClean="0">
                <a:latin typeface="+mn-lt"/>
                <a:cs typeface="Arial" pitchFamily="34" charset="0"/>
              </a:rPr>
              <a:t>experiencias: </a:t>
            </a:r>
            <a:r>
              <a:rPr lang="es-VE" sz="1600" b="1" spc="-3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de qué tratan, claves de éxito, qué las hace multiplicables y qué recomiendan para su extensión.</a:t>
            </a:r>
            <a:endParaRPr lang="es-VE" sz="1600" b="1" spc="-30" dirty="0">
              <a:solidFill>
                <a:srgbClr val="C00000"/>
              </a:solidFill>
              <a:latin typeface="+mn-lt"/>
              <a:cs typeface="Arial" pitchFamily="34" charset="0"/>
            </a:endParaRPr>
          </a:p>
          <a:p>
            <a:pPr marL="185738" indent="-185738">
              <a:buFont typeface="+mj-lt"/>
              <a:buAutoNum type="arabicPeriod"/>
            </a:pPr>
            <a:r>
              <a:rPr lang="es-ES" sz="1600" b="1" spc="-30" dirty="0" smtClean="0">
                <a:latin typeface="+mn-lt"/>
                <a:cs typeface="Arial" pitchFamily="34" charset="0"/>
              </a:rPr>
              <a:t>Se examinaron los </a:t>
            </a:r>
            <a:r>
              <a:rPr lang="es-ES" sz="1600" b="1" spc="-3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factores</a:t>
            </a:r>
            <a:r>
              <a:rPr lang="es-ES" sz="1600" b="1" spc="-30" dirty="0" smtClean="0">
                <a:latin typeface="+mn-lt"/>
                <a:cs typeface="Arial" pitchFamily="34" charset="0"/>
              </a:rPr>
              <a:t> que influyen en la calidad de la pastoral y se elaboró una propuesta de </a:t>
            </a:r>
            <a:r>
              <a:rPr lang="es-ES" sz="1600" b="1" spc="-3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“Indicadores de Calidad Evangélica”</a:t>
            </a:r>
            <a:r>
              <a:rPr lang="es-ES" sz="1600" b="1" spc="-30" dirty="0" smtClean="0">
                <a:latin typeface="+mn-lt"/>
                <a:cs typeface="Arial" pitchFamily="34" charset="0"/>
              </a:rPr>
              <a:t> como síntesis de aprendizajes.</a:t>
            </a:r>
            <a:endParaRPr lang="es-VE" sz="1600" b="1" spc="-30" dirty="0">
              <a:latin typeface="+mn-lt"/>
              <a:cs typeface="Arial" pitchFamily="34" charset="0"/>
            </a:endParaRPr>
          </a:p>
        </p:txBody>
      </p:sp>
      <p:graphicFrame>
        <p:nvGraphicFramePr>
          <p:cNvPr id="14" name="13 Gráfico"/>
          <p:cNvGraphicFramePr/>
          <p:nvPr>
            <p:extLst/>
          </p:nvPr>
        </p:nvGraphicFramePr>
        <p:xfrm>
          <a:off x="175205" y="3429000"/>
          <a:ext cx="4396795" cy="260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7584" y="6288195"/>
            <a:ext cx="64807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500" b="1" dirty="0" smtClean="0">
                <a:solidFill>
                  <a:schemeClr val="bg1"/>
                </a:solidFill>
                <a:latin typeface="+mn-lt"/>
              </a:rPr>
              <a:t>El </a:t>
            </a:r>
            <a:r>
              <a:rPr lang="es-ES_tradnl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catálogo con los registros y el Informe están disponibles en la web de CERPE www.cerpe.org.ve</a:t>
            </a:r>
            <a:endParaRPr lang="es-VE" sz="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419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28727" y="3212976"/>
            <a:ext cx="8425631" cy="26180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Datos de Identificación y Destinatarios</a:t>
            </a:r>
          </a:p>
          <a:p>
            <a:pPr lvl="0">
              <a:spcBef>
                <a:spcPts val="600"/>
              </a:spcBef>
            </a:pPr>
            <a:r>
              <a:rPr lang="es-VE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Descripción </a:t>
            </a:r>
            <a:r>
              <a:rPr lang="es-VE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la </a:t>
            </a:r>
            <a:r>
              <a:rPr lang="es-VE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experiencia</a:t>
            </a:r>
            <a:endParaRPr lang="es-VE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541338" lvl="1" indent="-276225">
              <a:lnSpc>
                <a:spcPct val="114000"/>
              </a:lnSpc>
              <a:buAutoNum type="arabicPeriod"/>
            </a:pPr>
            <a:r>
              <a:rPr lang="es-V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¿Qué </a:t>
            </a:r>
            <a:r>
              <a:rPr lang="es-VE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 propone lograr con la experiencia y por qué? </a:t>
            </a:r>
            <a:r>
              <a:rPr lang="es-V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  <a:p>
            <a:pPr marL="541338" lvl="1" indent="-276225">
              <a:lnSpc>
                <a:spcPct val="114000"/>
              </a:lnSpc>
              <a:buFontTx/>
              <a:buAutoNum type="arabicPeriod"/>
            </a:pPr>
            <a:r>
              <a:rPr lang="es-VE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¿Cómo se llevó a cabo? </a:t>
            </a:r>
            <a:r>
              <a:rPr lang="es-V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  <a:p>
            <a:pPr marL="541338" lvl="1" indent="-276225">
              <a:lnSpc>
                <a:spcPct val="114000"/>
              </a:lnSpc>
              <a:buFontTx/>
              <a:buAutoNum type="arabicPeriod"/>
            </a:pPr>
            <a:r>
              <a:rPr lang="es-VE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¿Cuáles fueron los resultados, efectos o cambios apreciados en los participantes? </a:t>
            </a:r>
            <a:endParaRPr lang="es-VE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41338" lvl="1" indent="-276225">
              <a:lnSpc>
                <a:spcPct val="114000"/>
              </a:lnSpc>
              <a:buFontTx/>
              <a:buAutoNum type="arabicPeriod"/>
            </a:pPr>
            <a:r>
              <a:rPr lang="es-VE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Aprendizajes para la mejora de la experiencia a futuro</a:t>
            </a:r>
            <a:r>
              <a:rPr lang="es-V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marL="541338" lvl="1" indent="-276225">
              <a:lnSpc>
                <a:spcPct val="114000"/>
              </a:lnSpc>
              <a:buFontTx/>
              <a:buAutoNum type="arabicPeriod"/>
            </a:pPr>
            <a:r>
              <a:rPr lang="es-VE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Recomendaciones para que su aplicación sea exitosa en otros lugares</a:t>
            </a:r>
            <a:r>
              <a:rPr lang="es-V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marL="541338" lvl="1" indent="-276225">
              <a:lnSpc>
                <a:spcPct val="114000"/>
              </a:lnSpc>
              <a:buFontTx/>
              <a:buAutoNum type="arabicPeriod"/>
            </a:pPr>
            <a:r>
              <a:rPr lang="es-V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Anexos: documentación que ayude </a:t>
            </a:r>
            <a:r>
              <a:rPr lang="es-VE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 reproducir la experiencia </a:t>
            </a:r>
            <a:r>
              <a:rPr lang="es-V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(opcional)</a:t>
            </a:r>
            <a:endParaRPr lang="es-VE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5"/>
          <a:stretch>
            <a:fillRect/>
          </a:stretch>
        </p:blipFill>
        <p:spPr bwMode="auto">
          <a:xfrm>
            <a:off x="4149725" y="450850"/>
            <a:ext cx="474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60087" y="1844824"/>
            <a:ext cx="684076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2000" b="1" dirty="0">
                <a:solidFill>
                  <a:schemeClr val="bg1"/>
                </a:solidFill>
                <a:latin typeface="+mn-lt"/>
              </a:rPr>
              <a:t>Para </a:t>
            </a:r>
            <a:r>
              <a:rPr lang="es-VE" sz="2000" b="1" dirty="0" smtClean="0">
                <a:solidFill>
                  <a:schemeClr val="bg1"/>
                </a:solidFill>
                <a:latin typeface="+mn-lt"/>
              </a:rPr>
              <a:t>avanzar en la comunicación de experiencias, </a:t>
            </a:r>
          </a:p>
          <a:p>
            <a:pPr algn="ctr">
              <a:defRPr/>
            </a:pPr>
            <a:r>
              <a:rPr lang="es-VE" sz="2000" b="1" dirty="0" smtClean="0">
                <a:solidFill>
                  <a:schemeClr val="bg1"/>
                </a:solidFill>
                <a:latin typeface="+mn-lt"/>
              </a:rPr>
              <a:t>proponemos una plantilla más simple de registro </a:t>
            </a: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-24946" y="1104519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sz="2800" dirty="0" smtClean="0">
                <a:solidFill>
                  <a:prstClr val="black"/>
                </a:solidFill>
                <a:latin typeface="Arial Black" pitchFamily="34" charset="0"/>
              </a:rPr>
              <a:t>   </a:t>
            </a:r>
            <a:r>
              <a:rPr lang="es-ES" sz="2000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</a:rPr>
              <a:t>Comunicación de Experiencias Pastorales</a:t>
            </a:r>
            <a:endParaRPr lang="es-ES" sz="2800" dirty="0">
              <a:solidFill>
                <a:srgbClr val="4F81BD">
                  <a:lumMod val="75000"/>
                </a:srgbClr>
              </a:solidFill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15816" y="26339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¡Invitamos a utilizarla!</a:t>
            </a:r>
            <a:endParaRPr lang="es-V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44063" y="616530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La planilla está disponible en la web de CERPE – Sección Pastoral</a:t>
            </a:r>
            <a:endParaRPr lang="es-VE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8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01" y="361950"/>
            <a:ext cx="5581650" cy="5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Imagen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1950"/>
            <a:ext cx="14557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3 CuadroTexto"/>
          <p:cNvSpPr txBox="1">
            <a:spLocks noChangeArrowheads="1"/>
          </p:cNvSpPr>
          <p:nvPr/>
        </p:nvSpPr>
        <p:spPr bwMode="auto">
          <a:xfrm>
            <a:off x="1800225" y="1125538"/>
            <a:ext cx="6372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Programa 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de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Formación Pastoral</a:t>
            </a:r>
          </a:p>
          <a:p>
            <a:pPr algn="ctr">
              <a:defRPr/>
            </a:pPr>
            <a:r>
              <a:rPr lang="es-ES" sz="1600" b="1" dirty="0" smtClean="0">
                <a:solidFill>
                  <a:prstClr val="black"/>
                </a:solidFill>
                <a:latin typeface="Arial" charset="0"/>
              </a:rPr>
              <a:t>2ª Cohorte: Octubre 2013 </a:t>
            </a:r>
            <a:r>
              <a:rPr lang="es-ES" sz="1600" b="1" dirty="0">
                <a:solidFill>
                  <a:prstClr val="black"/>
                </a:solidFill>
                <a:latin typeface="Arial" charset="0"/>
              </a:rPr>
              <a:t>/ Septiembre </a:t>
            </a:r>
            <a:r>
              <a:rPr lang="es-ES" sz="1600" b="1" dirty="0" smtClean="0">
                <a:solidFill>
                  <a:prstClr val="black"/>
                </a:solidFill>
                <a:latin typeface="Arial" charset="0"/>
              </a:rPr>
              <a:t>2014</a:t>
            </a:r>
            <a:endParaRPr lang="es-ES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2029980"/>
            <a:ext cx="3659113" cy="41544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Inscritos: </a:t>
            </a:r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156</a:t>
            </a:r>
            <a:endParaRPr lang="es-ES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 - Itinerario 1:   </a:t>
            </a: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143</a:t>
            </a:r>
            <a:endParaRPr lang="es-ES" sz="16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 - Itinerario 2:   </a:t>
            </a: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13</a:t>
            </a:r>
            <a:endParaRPr lang="es-ES" sz="16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VE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Estrategias: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Trabajo personal.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Animación por obras o regiones.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Asesorías a distancia.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Encuentros por obras, zonales.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- 3 Sesiones a distancia.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- 1 Sesión presencial nacional.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VE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Contenidos: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- 8 módulo por cada Itinerario;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Un trabajo final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Acreditación: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UCAB - Caracas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Diplomado (120 horas) </a:t>
            </a:r>
            <a:endParaRPr lang="es-VE" sz="16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95937" y="5053447"/>
            <a:ext cx="4752528" cy="1108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Equipos de Apoyo: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- Equipo Coordinador del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Programa</a:t>
            </a:r>
            <a:endParaRPr lang="es-ES" sz="11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- Equipo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Animador 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de Obras – Zonas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- Equipo Evaluador </a:t>
            </a:r>
            <a:endParaRPr lang="es-VE" sz="16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4" y="6184468"/>
            <a:ext cx="8640961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+mn-lt"/>
              </a:rPr>
              <a:t>El Plan de estudios y los módulos publicados a la fecha están disponibles en la web de CERPE www.cerpe.org.ve</a:t>
            </a:r>
            <a:endParaRPr lang="es-VE" sz="16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3 Gráfico"/>
          <p:cNvGraphicFramePr>
            <a:graphicFrameLocks/>
          </p:cNvGraphicFramePr>
          <p:nvPr>
            <p:extLst/>
          </p:nvPr>
        </p:nvGraphicFramePr>
        <p:xfrm>
          <a:off x="3851920" y="2029980"/>
          <a:ext cx="5267943" cy="283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77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62350" y="2276475"/>
            <a:ext cx="5473700" cy="4308872"/>
          </a:xfrm>
          <a:prstGeom prst="rect">
            <a:avLst/>
          </a:prstGeom>
          <a:solidFill>
            <a:srgbClr val="F7E7BB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14. Mayo 2013: </a:t>
            </a:r>
            <a:r>
              <a:rPr lang="es-ES" sz="14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La Inteligencia Espiritual en la formación integral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15. Junio 2013:  </a:t>
            </a: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Didáctica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formación de la fe</a:t>
            </a:r>
            <a:endParaRPr lang="es-ES" sz="1400" b="1" dirty="0" smtClean="0">
              <a:solidFill>
                <a:prstClr val="black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16. Julio – Agosto 2013: </a:t>
            </a:r>
            <a:r>
              <a:rPr lang="es-ES" sz="1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Gestión escolar y calidad educativa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17</a:t>
            </a: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. </a:t>
            </a: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Septiembre 2013:  </a:t>
            </a:r>
            <a:r>
              <a:rPr lang="es-ES" sz="1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Autoridad pedagógica en las escuelas</a:t>
            </a:r>
            <a:endParaRPr lang="es-ES" sz="14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</a:t>
            </a: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18</a:t>
            </a: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. </a:t>
            </a: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Octubre 2013:  </a:t>
            </a: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Vínculo pedagógico entre directivos y docentes</a:t>
            </a:r>
            <a:endParaRPr lang="es-ES" sz="14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</a:t>
            </a: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19</a:t>
            </a: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. </a:t>
            </a: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Noviembre – Diciembre 2013: </a:t>
            </a: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la Espiritualidad Ignaciana</a:t>
            </a:r>
            <a:endParaRPr lang="es-ES" sz="14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</a:t>
            </a: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20</a:t>
            </a: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. </a:t>
            </a: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Enero 2013: </a:t>
            </a: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Educar para la fraternidad</a:t>
            </a:r>
            <a:endParaRPr lang="es-ES" sz="14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</a:t>
            </a: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21. Febrero 2013: </a:t>
            </a: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Pedagogía Ignaciana</a:t>
            </a:r>
            <a:endParaRPr lang="es-ES" sz="14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22. Marzo 2013: </a:t>
            </a:r>
            <a:r>
              <a:rPr lang="es-ES" sz="1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Educar para la convivencia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23. Abril 2013</a:t>
            </a: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: </a:t>
            </a: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Espiritualidad Salesiana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24. Mayo 2013: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Corresponsabilidad en la “</a:t>
            </a:r>
            <a:r>
              <a:rPr lang="es-E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Dei”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47831855"/>
              </p:ext>
            </p:extLst>
          </p:nvPr>
        </p:nvGraphicFramePr>
        <p:xfrm>
          <a:off x="403525" y="2780929"/>
          <a:ext cx="2520280" cy="194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0" y="6691313"/>
            <a:ext cx="9144000" cy="166687"/>
          </a:xfrm>
          <a:prstGeom prst="rect">
            <a:avLst/>
          </a:prstGeom>
          <a:solidFill>
            <a:srgbClr val="23912D"/>
          </a:solidFill>
          <a:ln>
            <a:solidFill>
              <a:srgbClr val="23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>
              <a:solidFill>
                <a:prstClr val="white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0" y="6597650"/>
            <a:ext cx="9144000" cy="93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>
              <a:solidFill>
                <a:prstClr val="white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0" y="1030288"/>
            <a:ext cx="68754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2" descr="http://www.cerpe.org.ve/system/html/RedCVEC%20cinta-42941c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31"/>
          <a:stretch>
            <a:fillRect/>
          </a:stretch>
        </p:blipFill>
        <p:spPr bwMode="auto">
          <a:xfrm>
            <a:off x="7164388" y="242888"/>
            <a:ext cx="18716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16 CuadroTexto"/>
          <p:cNvSpPr txBox="1">
            <a:spLocks noChangeArrowheads="1"/>
          </p:cNvSpPr>
          <p:nvPr/>
        </p:nvSpPr>
        <p:spPr bwMode="auto">
          <a:xfrm>
            <a:off x="0" y="1157288"/>
            <a:ext cx="3438525" cy="1261884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VE" sz="1900" b="1" dirty="0" smtClean="0">
                <a:solidFill>
                  <a:schemeClr val="bg1"/>
                </a:solidFill>
              </a:rPr>
              <a:t>Un </a:t>
            </a:r>
            <a:r>
              <a:rPr lang="es-VE" sz="1900" b="1" dirty="0">
                <a:solidFill>
                  <a:schemeClr val="bg1"/>
                </a:solidFill>
              </a:rPr>
              <a:t>m</a:t>
            </a:r>
            <a:r>
              <a:rPr lang="es-VE" sz="1900" b="1" dirty="0" smtClean="0">
                <a:solidFill>
                  <a:schemeClr val="bg1"/>
                </a:solidFill>
              </a:rPr>
              <a:t>edio de apoyo a la formación de educadores y de personas interesadas en la educación católica.</a:t>
            </a:r>
          </a:p>
        </p:txBody>
      </p:sp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4" r="7602" b="67674"/>
          <a:stretch>
            <a:fillRect/>
          </a:stretch>
        </p:blipFill>
        <p:spPr bwMode="auto">
          <a:xfrm>
            <a:off x="0" y="506413"/>
            <a:ext cx="3225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64711" r="35294" b="1382"/>
          <a:stretch>
            <a:fillRect/>
          </a:stretch>
        </p:blipFill>
        <p:spPr bwMode="auto">
          <a:xfrm>
            <a:off x="5922963" y="504825"/>
            <a:ext cx="138588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30746" r="11586" b="39703"/>
          <a:stretch>
            <a:fillRect/>
          </a:stretch>
        </p:blipFill>
        <p:spPr bwMode="auto">
          <a:xfrm>
            <a:off x="3282950" y="458788"/>
            <a:ext cx="25923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3562351" y="1773238"/>
            <a:ext cx="5329237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Arial Black" pitchFamily="34" charset="0"/>
              </a:rPr>
              <a:t>Boletines publicados desde la Asamblea 2013</a:t>
            </a:r>
            <a:endParaRPr lang="es-ES" sz="16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9" y="5056291"/>
            <a:ext cx="1219951" cy="70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Imagen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843462"/>
            <a:ext cx="1028278" cy="97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27 CuadroTexto"/>
          <p:cNvSpPr txBox="1">
            <a:spLocks noChangeArrowheads="1"/>
          </p:cNvSpPr>
          <p:nvPr/>
        </p:nvSpPr>
        <p:spPr bwMode="auto">
          <a:xfrm>
            <a:off x="1377156" y="2483048"/>
            <a:ext cx="684212" cy="36988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prstClr val="black"/>
                </a:solidFill>
              </a:rPr>
              <a:t>676</a:t>
            </a:r>
            <a:endParaRPr lang="es-VE" b="1" dirty="0" smtClean="0">
              <a:solidFill>
                <a:prstClr val="black"/>
              </a:solidFill>
            </a:endParaRPr>
          </a:p>
        </p:txBody>
      </p:sp>
      <p:sp>
        <p:nvSpPr>
          <p:cNvPr id="4123" name="47 CuadroTexto"/>
          <p:cNvSpPr txBox="1">
            <a:spLocks noChangeArrowheads="1"/>
          </p:cNvSpPr>
          <p:nvPr/>
        </p:nvSpPr>
        <p:spPr bwMode="auto">
          <a:xfrm>
            <a:off x="2505075" y="399573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prstClr val="black"/>
                </a:solidFill>
              </a:rPr>
              <a:t>290</a:t>
            </a:r>
            <a:endParaRPr lang="es-VE" b="1" dirty="0" smtClean="0">
              <a:solidFill>
                <a:prstClr val="black"/>
              </a:solidFill>
            </a:endParaRPr>
          </a:p>
        </p:txBody>
      </p:sp>
      <p:sp>
        <p:nvSpPr>
          <p:cNvPr id="4124" name="48 CuadroTexto"/>
          <p:cNvSpPr txBox="1">
            <a:spLocks noChangeArrowheads="1"/>
          </p:cNvSpPr>
          <p:nvPr/>
        </p:nvSpPr>
        <p:spPr bwMode="auto">
          <a:xfrm>
            <a:off x="214313" y="400526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prstClr val="black"/>
                </a:solidFill>
              </a:rPr>
              <a:t>843</a:t>
            </a:r>
            <a:endParaRPr lang="es-VE" b="1" dirty="0" smtClean="0">
              <a:solidFill>
                <a:prstClr val="black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0928"/>
            <a:ext cx="504056" cy="504056"/>
          </a:xfrm>
          <a:prstGeom prst="rect">
            <a:avLst/>
          </a:prstGeom>
        </p:spPr>
      </p:pic>
      <p:sp>
        <p:nvSpPr>
          <p:cNvPr id="5" name="4 CuadroTexto">
            <a:hlinkClick r:id="rId13"/>
          </p:cNvPr>
          <p:cNvSpPr txBox="1"/>
          <p:nvPr/>
        </p:nvSpPr>
        <p:spPr>
          <a:xfrm>
            <a:off x="5364088" y="1195287"/>
            <a:ext cx="1872308" cy="369332"/>
          </a:xfrm>
          <a:prstGeom prst="rect">
            <a:avLst/>
          </a:prstGeom>
          <a:solidFill>
            <a:srgbClr val="F7E7BB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b="1" cap="all" dirty="0" smtClean="0">
                <a:solidFill>
                  <a:srgbClr val="006600"/>
                </a:solidFill>
                <a:latin typeface="+mj-lt"/>
              </a:rPr>
              <a:t>ENTREVISTAS</a:t>
            </a:r>
            <a:endParaRPr lang="es-VE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2" name="21 CuadroTexto">
            <a:hlinkClick r:id="rId14"/>
          </p:cNvPr>
          <p:cNvSpPr txBox="1"/>
          <p:nvPr/>
        </p:nvSpPr>
        <p:spPr>
          <a:xfrm>
            <a:off x="7236296" y="1196752"/>
            <a:ext cx="1799754" cy="369332"/>
          </a:xfrm>
          <a:prstGeom prst="rect">
            <a:avLst/>
          </a:prstGeom>
          <a:solidFill>
            <a:srgbClr val="F7E7BB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b="1" cap="all" dirty="0" smtClean="0">
                <a:solidFill>
                  <a:srgbClr val="006600"/>
                </a:solidFill>
                <a:latin typeface="+mj-lt"/>
              </a:rPr>
              <a:t>RECURSOS</a:t>
            </a:r>
            <a:endParaRPr lang="es-VE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6" name="25 CuadroTexto">
            <a:hlinkClick r:id="rId15"/>
          </p:cNvPr>
          <p:cNvSpPr txBox="1"/>
          <p:nvPr/>
        </p:nvSpPr>
        <p:spPr>
          <a:xfrm>
            <a:off x="3562350" y="1196752"/>
            <a:ext cx="1801838" cy="369332"/>
          </a:xfrm>
          <a:prstGeom prst="rect">
            <a:avLst/>
          </a:prstGeom>
          <a:solidFill>
            <a:srgbClr val="F7E7BB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b="1" cap="all" dirty="0" smtClean="0">
                <a:solidFill>
                  <a:srgbClr val="006600"/>
                </a:solidFill>
                <a:latin typeface="+mj-lt"/>
              </a:rPr>
              <a:t>DOCUMENTOS</a:t>
            </a:r>
            <a:endParaRPr lang="es-VE" b="1" dirty="0">
              <a:solidFill>
                <a:srgbClr val="00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40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9" y="159046"/>
            <a:ext cx="3252467" cy="64807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2985"/>
            <a:ext cx="708338" cy="67614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2762"/>
            <a:ext cx="521887" cy="53435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81" y="272762"/>
            <a:ext cx="633167" cy="55779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4075"/>
            <a:ext cx="1152128" cy="54304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48" y="316281"/>
            <a:ext cx="538184" cy="53309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79"/>
          <a:stretch/>
        </p:blipFill>
        <p:spPr>
          <a:xfrm>
            <a:off x="5057282" y="116632"/>
            <a:ext cx="1026886" cy="96202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67544" y="105447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1"/>
                </a:solidFill>
                <a:latin typeface="+mn-lt"/>
              </a:rPr>
              <a:t>PROGRAMA DE FORMACIÓN EN LIDERAZGO IGNACIANO BRÚJULA JUVENIL</a:t>
            </a:r>
            <a:br>
              <a:rPr lang="es-ES_tradnl" b="1" dirty="0" smtClean="0">
                <a:solidFill>
                  <a:schemeClr val="accent1"/>
                </a:solidFill>
                <a:latin typeface="+mn-lt"/>
              </a:rPr>
            </a:br>
            <a:r>
              <a:rPr lang="es-ES_tradnl" b="1" dirty="0" smtClean="0">
                <a:solidFill>
                  <a:schemeClr val="accent1"/>
                </a:solidFill>
                <a:latin typeface="+mn-lt"/>
              </a:rPr>
              <a:t>IV Cohorte  Octubre 2013 –Julio 2014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3569" y="5433284"/>
            <a:ext cx="3808351" cy="14157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tx1"/>
                </a:solidFill>
              </a:rPr>
              <a:t>Equipos de Apoyo:</a:t>
            </a:r>
          </a:p>
          <a:p>
            <a:pPr marL="108000" indent="-108000">
              <a:buFont typeface="Wingdings" panose="05000000000000000000" pitchFamily="2" charset="2"/>
              <a:buChar char="§"/>
            </a:pPr>
            <a:r>
              <a:rPr lang="es-ES_tradnl" sz="1700" dirty="0" smtClean="0">
                <a:solidFill>
                  <a:schemeClr val="tx1"/>
                </a:solidFill>
              </a:rPr>
              <a:t>Equipos coordinadores de cada Colegio.</a:t>
            </a:r>
          </a:p>
          <a:p>
            <a:pPr marL="108000" indent="-108000">
              <a:buFont typeface="Wingdings" panose="05000000000000000000" pitchFamily="2" charset="2"/>
              <a:buChar char="§"/>
            </a:pPr>
            <a:r>
              <a:rPr lang="es-ES_tradnl" sz="1700" dirty="0" smtClean="0">
                <a:solidFill>
                  <a:schemeClr val="tx1"/>
                </a:solidFill>
              </a:rPr>
              <a:t> Pastoral UCAB-Caracas (Programa de Liderazgo Universitario AUSJAL).</a:t>
            </a:r>
          </a:p>
          <a:p>
            <a:pPr marL="108000" indent="-108000">
              <a:buFont typeface="Wingdings" panose="05000000000000000000" pitchFamily="2" charset="2"/>
              <a:buChar char="§"/>
            </a:pPr>
            <a:r>
              <a:rPr lang="es-ES_tradnl" sz="1700" dirty="0" smtClean="0">
                <a:solidFill>
                  <a:schemeClr val="tx1"/>
                </a:solidFill>
              </a:rPr>
              <a:t>CUPAH</a:t>
            </a:r>
            <a:endParaRPr lang="es-VE" sz="1700" b="1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863" y="1670373"/>
            <a:ext cx="3790057" cy="36933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 smtClean="0">
                <a:cs typeface="Arial" pitchFamily="34" charset="0"/>
              </a:rPr>
              <a:t>Participantes actualmente: 117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 smtClean="0">
                <a:cs typeface="Arial" pitchFamily="34" charset="0"/>
              </a:rPr>
              <a:t>Egresados hasta la III Cohorte: 275</a:t>
            </a:r>
            <a:endParaRPr lang="es-ES" b="1" dirty="0"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VE" b="1" dirty="0" smtClean="0">
                <a:cs typeface="Arial" pitchFamily="34" charset="0"/>
              </a:rPr>
              <a:t>Estrategias</a:t>
            </a:r>
            <a:r>
              <a:rPr lang="es-VE" b="1" dirty="0">
                <a:cs typeface="Arial" pitchFamily="34" charset="0"/>
              </a:rPr>
              <a:t>: </a:t>
            </a:r>
          </a:p>
          <a:p>
            <a:pPr marL="542925" lvl="1" indent="-2714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sz="1700" dirty="0" smtClean="0">
                <a:cs typeface="Arial" pitchFamily="34" charset="0"/>
              </a:rPr>
              <a:t>Sesiones presenciales</a:t>
            </a:r>
          </a:p>
          <a:p>
            <a:pPr marL="542925" lvl="1" indent="-2714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sz="1700" dirty="0" smtClean="0">
                <a:cs typeface="Arial" pitchFamily="34" charset="0"/>
              </a:rPr>
              <a:t>Acompañamiento</a:t>
            </a:r>
            <a:endParaRPr lang="es-VE" sz="1700" dirty="0">
              <a:cs typeface="Arial" pitchFamily="34" charset="0"/>
            </a:endParaRPr>
          </a:p>
          <a:p>
            <a:pPr marL="542925" lvl="1" indent="-2714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sz="1700" dirty="0" smtClean="0">
                <a:cs typeface="Arial" pitchFamily="34" charset="0"/>
              </a:rPr>
              <a:t>Encuentro Nacional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VE" b="1" dirty="0" smtClean="0">
                <a:cs typeface="Arial" pitchFamily="34" charset="0"/>
              </a:rPr>
              <a:t>Contenidos: </a:t>
            </a:r>
            <a:r>
              <a:rPr lang="es-VE" dirty="0" smtClean="0">
                <a:cs typeface="Arial" pitchFamily="34" charset="0"/>
              </a:rPr>
              <a:t>4 Ejes temáticos  </a:t>
            </a:r>
          </a:p>
          <a:p>
            <a:pPr marL="542925" lvl="1" indent="-2714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sz="1700" dirty="0" smtClean="0">
                <a:cs typeface="Arial" pitchFamily="34" charset="0"/>
              </a:rPr>
              <a:t>Conocimiento de sí mismo</a:t>
            </a:r>
          </a:p>
          <a:p>
            <a:pPr marL="542925" lvl="1" indent="-2714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sz="1700" dirty="0" smtClean="0">
                <a:cs typeface="Arial" pitchFamily="34" charset="0"/>
              </a:rPr>
              <a:t>Conocimiento de la realidad, Comunicación y entorno</a:t>
            </a:r>
          </a:p>
          <a:p>
            <a:pPr marL="542925" lvl="1" indent="-2714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sz="1700" dirty="0" smtClean="0">
                <a:cs typeface="Arial" pitchFamily="34" charset="0"/>
              </a:rPr>
              <a:t>Experiencias y acciones transformadoras</a:t>
            </a:r>
            <a:endParaRPr lang="es-ES" sz="1700" dirty="0">
              <a:cs typeface="Arial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>
                <a:cs typeface="Arial" pitchFamily="34" charset="0"/>
              </a:rPr>
              <a:t>Acreditación</a:t>
            </a:r>
            <a:r>
              <a:rPr lang="es-ES" b="1" dirty="0" smtClean="0">
                <a:cs typeface="Arial" pitchFamily="34" charset="0"/>
              </a:rPr>
              <a:t>: UCAB-CERPE-ACSI</a:t>
            </a:r>
            <a:endParaRPr lang="es-ES" b="1" dirty="0">
              <a:cs typeface="Arial" pitchFamily="34" charset="0"/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r="7383" b="20184"/>
          <a:stretch/>
        </p:blipFill>
        <p:spPr>
          <a:xfrm>
            <a:off x="4822270" y="4325321"/>
            <a:ext cx="3675923" cy="253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686694"/>
              </p:ext>
            </p:extLst>
          </p:nvPr>
        </p:nvGraphicFramePr>
        <p:xfrm>
          <a:off x="4389899" y="16504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5924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67544" y="1102875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</a:rPr>
              <a:t>DIPLOMADO EN GERENCIA SOCIAL IGNACIANA </a:t>
            </a:r>
            <a:endParaRPr lang="es-ES_tradnl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504" y="2286668"/>
            <a:ext cx="3528392" cy="4324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cs typeface="Arial" pitchFamily="34" charset="0"/>
              </a:rPr>
              <a:t>Participantes: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cs typeface="Arial" pitchFamily="34" charset="0"/>
              </a:rPr>
              <a:t>14 de Venezuela (UCAT, IUJO-Catia, OSCASI y </a:t>
            </a:r>
            <a:r>
              <a:rPr lang="es-ES" dirty="0" err="1" smtClean="0">
                <a:cs typeface="Arial" pitchFamily="34" charset="0"/>
              </a:rPr>
              <a:t>FyA</a:t>
            </a:r>
            <a:r>
              <a:rPr lang="es-ES" dirty="0" smtClean="0">
                <a:cs typeface="Arial" pitchFamily="34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cs typeface="Arial" pitchFamily="34" charset="0"/>
              </a:rPr>
              <a:t>12 otros: Guatemala (3), R. Dominicana (4), Nicaragua (1), Bolivia (4).</a:t>
            </a:r>
            <a:endParaRPr lang="es-ES" dirty="0">
              <a:cs typeface="Arial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s-VE" b="1" dirty="0" smtClean="0">
                <a:cs typeface="Arial" pitchFamily="34" charset="0"/>
              </a:rPr>
              <a:t>Estrategias</a:t>
            </a:r>
            <a:r>
              <a:rPr lang="es-VE" b="1" dirty="0">
                <a:cs typeface="Arial" pitchFamily="34" charset="0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dirty="0" smtClean="0">
                <a:cs typeface="Arial" pitchFamily="34" charset="0"/>
              </a:rPr>
              <a:t>Modalidad  virtual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dirty="0" smtClean="0">
                <a:cs typeface="Arial" pitchFamily="34" charset="0"/>
              </a:rPr>
              <a:t>Tutorías virtuales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dirty="0" smtClean="0">
                <a:cs typeface="Arial" pitchFamily="34" charset="0"/>
              </a:rPr>
              <a:t>Foros con expertos</a:t>
            </a:r>
          </a:p>
          <a:p>
            <a:r>
              <a:rPr lang="es-ES_tradnl" b="1" dirty="0" smtClean="0">
                <a:solidFill>
                  <a:schemeClr val="tx1"/>
                </a:solidFill>
              </a:rPr>
              <a:t>Equipos de Apoyo:</a:t>
            </a:r>
          </a:p>
          <a:p>
            <a:pPr marL="108000" indent="-108000">
              <a:buFont typeface="Wingdings" pitchFamily="2" charset="2"/>
              <a:buChar char="ü"/>
            </a:pPr>
            <a:r>
              <a:rPr lang="es-ES_tradnl" dirty="0" smtClean="0">
                <a:solidFill>
                  <a:schemeClr val="tx1"/>
                </a:solidFill>
              </a:rPr>
              <a:t>CERPE</a:t>
            </a:r>
          </a:p>
          <a:p>
            <a:pPr marL="108000" indent="-108000">
              <a:buFont typeface="Wingdings" pitchFamily="2" charset="2"/>
              <a:buChar char="ü"/>
            </a:pPr>
            <a:r>
              <a:rPr lang="es-ES_tradnl" dirty="0" smtClean="0">
                <a:solidFill>
                  <a:schemeClr val="tx1"/>
                </a:solidFill>
              </a:rPr>
              <a:t> UCAB</a:t>
            </a:r>
          </a:p>
          <a:p>
            <a:pPr marL="108000" indent="-108000">
              <a:buFont typeface="Wingdings" pitchFamily="2" charset="2"/>
              <a:buChar char="ü"/>
            </a:pPr>
            <a:r>
              <a:rPr lang="es-ES_tradnl" dirty="0" smtClean="0">
                <a:solidFill>
                  <a:schemeClr val="tx1"/>
                </a:solidFill>
              </a:rPr>
              <a:t>Universidad Javeriana</a:t>
            </a:r>
          </a:p>
          <a:p>
            <a:pPr marL="108000" indent="-108000"/>
            <a:r>
              <a:rPr lang="es-ES" b="1" dirty="0" smtClean="0">
                <a:solidFill>
                  <a:schemeClr val="tx1"/>
                </a:solidFill>
                <a:cs typeface="Arial" pitchFamily="34" charset="0"/>
              </a:rPr>
              <a:t>Acreditación</a:t>
            </a:r>
            <a:r>
              <a:rPr lang="es-ES" dirty="0" smtClean="0">
                <a:solidFill>
                  <a:schemeClr val="tx1"/>
                </a:solidFill>
                <a:cs typeface="Arial" pitchFamily="34" charset="0"/>
              </a:rPr>
              <a:t>: Universidad Javeriana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7504" y="1759230"/>
            <a:ext cx="352839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Octubre 2013 </a:t>
            </a:r>
            <a:r>
              <a:rPr lang="es-ES_tradnl" sz="2000" b="1" dirty="0">
                <a:solidFill>
                  <a:schemeClr val="bg1"/>
                </a:solidFill>
              </a:rPr>
              <a:t>/ </a:t>
            </a:r>
            <a:r>
              <a:rPr lang="es-ES_tradnl" sz="2000" b="1" dirty="0" smtClean="0">
                <a:solidFill>
                  <a:schemeClr val="bg1"/>
                </a:solidFill>
              </a:rPr>
              <a:t>Julio 2014</a:t>
            </a:r>
            <a:endParaRPr lang="es-VE" sz="20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http://www.cerpe.org.ve/system/html/Foto%20Acto%20de%20Clausura%20del%20DGSI%20Venezuela-4ccbe9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10" y="1661832"/>
            <a:ext cx="2739476" cy="205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cerpe.org.ve/tl_files/Cerpe/contenido/imagenes/Identidad%20y%20Mision/DG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037"/>
            <a:ext cx="1512168" cy="14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779912" y="3887106"/>
            <a:ext cx="5220072" cy="272382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s-VE" b="1" dirty="0" smtClean="0">
                <a:cs typeface="Arial" pitchFamily="34" charset="0"/>
              </a:rPr>
              <a:t>Contenidos</a:t>
            </a:r>
            <a:r>
              <a:rPr lang="es-VE" b="1" dirty="0">
                <a:cs typeface="Arial" pitchFamily="34" charset="0"/>
              </a:rPr>
              <a:t>: </a:t>
            </a:r>
            <a:r>
              <a:rPr lang="es-VE" b="1" dirty="0" smtClean="0">
                <a:cs typeface="Arial" pitchFamily="34" charset="0"/>
              </a:rPr>
              <a:t>4 Ejes temáticos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700" b="1" dirty="0"/>
              <a:t>Identidad Ignaciana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700" b="1" dirty="0"/>
              <a:t>Gerencia Social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700" b="1" dirty="0"/>
              <a:t>Contexto y Enfoques de Desarrollo en </a:t>
            </a:r>
            <a:r>
              <a:rPr lang="es-VE" sz="1700" b="1" dirty="0" smtClean="0"/>
              <a:t>América </a:t>
            </a:r>
            <a:r>
              <a:rPr lang="es-VE" sz="1700" b="1" dirty="0"/>
              <a:t>Latina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700" b="1" dirty="0"/>
              <a:t>Direccionamiento Estratégico y Planeación de Proyectos en Clave Ignaciana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700" b="1" dirty="0"/>
              <a:t>Gestión Humana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700" b="1" dirty="0"/>
              <a:t>Gestión de Recursos Materiales y Financieros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700" b="1" dirty="0"/>
              <a:t>Redes y Alianzas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700" b="1" dirty="0" smtClean="0"/>
              <a:t>Proyecto de Mejoramiento</a:t>
            </a:r>
          </a:p>
        </p:txBody>
      </p:sp>
      <p:pic>
        <p:nvPicPr>
          <p:cNvPr id="9" name="Picture 2" descr="logojesuitas-3c96a7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4572" y="276695"/>
            <a:ext cx="1457908" cy="83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PAL - Conferencia de Provinciales Jesuitas en América Lati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36" y="276695"/>
            <a:ext cx="1848886" cy="75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7189</TotalTime>
  <Words>1413</Words>
  <Application>Microsoft Office PowerPoint</Application>
  <PresentationFormat>Presentación en pantalla (4:3)</PresentationFormat>
  <Paragraphs>200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Lucida Sans Unicode</vt:lpstr>
      <vt:lpstr>Times New Roman</vt:lpstr>
      <vt:lpstr>Wingdings</vt:lpstr>
      <vt:lpstr>Retrospección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para la Formación del Personal y Colaboradores de las Obras Educativas en “Identidad y Misión”</dc:title>
  <dc:creator>Maritza Barrios</dc:creator>
  <cp:lastModifiedBy>Maritza Barrios</cp:lastModifiedBy>
  <cp:revision>340</cp:revision>
  <dcterms:created xsi:type="dcterms:W3CDTF">2010-05-10T21:30:09Z</dcterms:created>
  <dcterms:modified xsi:type="dcterms:W3CDTF">2014-05-24T16:12:51Z</dcterms:modified>
</cp:coreProperties>
</file>